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1" r:id="rId2"/>
    <p:sldMasterId id="2147483703" r:id="rId3"/>
  </p:sldMasterIdLst>
  <p:notesMasterIdLst>
    <p:notesMasterId r:id="rId78"/>
  </p:notesMasterIdLst>
  <p:sldIdLst>
    <p:sldId id="305" r:id="rId4"/>
    <p:sldId id="294" r:id="rId5"/>
    <p:sldId id="309" r:id="rId6"/>
    <p:sldId id="306" r:id="rId7"/>
    <p:sldId id="307" r:id="rId8"/>
    <p:sldId id="308" r:id="rId9"/>
    <p:sldId id="311" r:id="rId10"/>
    <p:sldId id="310" r:id="rId11"/>
    <p:sldId id="312" r:id="rId12"/>
    <p:sldId id="259" r:id="rId13"/>
    <p:sldId id="260" r:id="rId14"/>
    <p:sldId id="261" r:id="rId15"/>
    <p:sldId id="313" r:id="rId16"/>
    <p:sldId id="314" r:id="rId17"/>
    <p:sldId id="263" r:id="rId18"/>
    <p:sldId id="264" r:id="rId19"/>
    <p:sldId id="315" r:id="rId20"/>
    <p:sldId id="316" r:id="rId21"/>
    <p:sldId id="318" r:id="rId22"/>
    <p:sldId id="319" r:id="rId23"/>
    <p:sldId id="351" r:id="rId24"/>
    <p:sldId id="321" r:id="rId25"/>
    <p:sldId id="322" r:id="rId26"/>
    <p:sldId id="323" r:id="rId27"/>
    <p:sldId id="348" r:id="rId28"/>
    <p:sldId id="328" r:id="rId29"/>
    <p:sldId id="329" r:id="rId30"/>
    <p:sldId id="330" r:id="rId31"/>
    <p:sldId id="320" r:id="rId32"/>
    <p:sldId id="349" r:id="rId33"/>
    <p:sldId id="331" r:id="rId34"/>
    <p:sldId id="332" r:id="rId35"/>
    <p:sldId id="333" r:id="rId36"/>
    <p:sldId id="334" r:id="rId37"/>
    <p:sldId id="335" r:id="rId38"/>
    <p:sldId id="336" r:id="rId39"/>
    <p:sldId id="350" r:id="rId40"/>
    <p:sldId id="337" r:id="rId41"/>
    <p:sldId id="338" r:id="rId42"/>
    <p:sldId id="339" r:id="rId43"/>
    <p:sldId id="340" r:id="rId44"/>
    <p:sldId id="373" r:id="rId45"/>
    <p:sldId id="374" r:id="rId46"/>
    <p:sldId id="341" r:id="rId47"/>
    <p:sldId id="342" r:id="rId48"/>
    <p:sldId id="343" r:id="rId49"/>
    <p:sldId id="344" r:id="rId50"/>
    <p:sldId id="324" r:id="rId51"/>
    <p:sldId id="325" r:id="rId52"/>
    <p:sldId id="327" r:id="rId53"/>
    <p:sldId id="345" r:id="rId54"/>
    <p:sldId id="346" r:id="rId55"/>
    <p:sldId id="347"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571" autoAdjust="0"/>
  </p:normalViewPr>
  <p:slideViewPr>
    <p:cSldViewPr snapToGrid="0">
      <p:cViewPr varScale="1">
        <p:scale>
          <a:sx n="74" d="100"/>
          <a:sy n="74" d="100"/>
        </p:scale>
        <p:origin x="49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2A369-DF9F-4685-B8A4-36D5DF22E3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24B1F2-1EC8-433F-8AE6-C84C43F56E0B}">
      <dgm:prSet/>
      <dgm:spPr/>
      <dgm:t>
        <a:bodyPr/>
        <a:lstStyle/>
        <a:p>
          <a:r>
            <a:rPr lang="en-US"/>
            <a:t>8051 is organized neatly with 256 bytes of memory, which are split as follows :</a:t>
          </a:r>
        </a:p>
      </dgm:t>
    </dgm:pt>
    <dgm:pt modelId="{A519CDA5-E9D2-4391-A981-8E0C74027BF8}" type="parTrans" cxnId="{8177E75E-F4B3-4C56-8322-C790ED4D4476}">
      <dgm:prSet/>
      <dgm:spPr/>
      <dgm:t>
        <a:bodyPr/>
        <a:lstStyle/>
        <a:p>
          <a:endParaRPr lang="en-US"/>
        </a:p>
      </dgm:t>
    </dgm:pt>
    <dgm:pt modelId="{0EB67B7F-1D8D-4E70-A646-6107CD124DC6}" type="sibTrans" cxnId="{8177E75E-F4B3-4C56-8322-C790ED4D4476}">
      <dgm:prSet/>
      <dgm:spPr/>
      <dgm:t>
        <a:bodyPr/>
        <a:lstStyle/>
        <a:p>
          <a:endParaRPr lang="en-US"/>
        </a:p>
      </dgm:t>
    </dgm:pt>
    <dgm:pt modelId="{F49198EE-3435-4DCE-83D1-253D771BD962}">
      <dgm:prSet/>
      <dgm:spPr/>
      <dgm:t>
        <a:bodyPr/>
        <a:lstStyle/>
        <a:p>
          <a:r>
            <a:rPr lang="en-US"/>
            <a:t>a. </a:t>
          </a:r>
          <a:r>
            <a:rPr lang="en-US" b="1"/>
            <a:t>First 128 bytes </a:t>
          </a:r>
          <a:r>
            <a:rPr lang="en-US"/>
            <a:t>:00H to 1FH register banks .</a:t>
          </a:r>
        </a:p>
      </dgm:t>
    </dgm:pt>
    <dgm:pt modelId="{9273BC99-D77C-4CE1-BAC9-A70CCBE9E570}" type="parTrans" cxnId="{C930EDE7-9350-4325-906C-99B6886D669B}">
      <dgm:prSet/>
      <dgm:spPr/>
      <dgm:t>
        <a:bodyPr/>
        <a:lstStyle/>
        <a:p>
          <a:endParaRPr lang="en-US"/>
        </a:p>
      </dgm:t>
    </dgm:pt>
    <dgm:pt modelId="{C39B33A3-B49D-459D-82D7-622784547C2F}" type="sibTrans" cxnId="{C930EDE7-9350-4325-906C-99B6886D669B}">
      <dgm:prSet/>
      <dgm:spPr/>
      <dgm:t>
        <a:bodyPr/>
        <a:lstStyle/>
        <a:p>
          <a:endParaRPr lang="en-US"/>
        </a:p>
      </dgm:t>
    </dgm:pt>
    <dgm:pt modelId="{0E33226E-1EA3-4893-BF53-31224C651443}">
      <dgm:prSet/>
      <dgm:spPr/>
      <dgm:t>
        <a:bodyPr/>
        <a:lstStyle/>
        <a:p>
          <a:r>
            <a:rPr lang="en-US"/>
            <a:t>b. 20H to 2FH bit addressable RAM.</a:t>
          </a:r>
        </a:p>
      </dgm:t>
    </dgm:pt>
    <dgm:pt modelId="{AA1DFA01-7BDF-4AD3-BC89-42684AC845FC}" type="parTrans" cxnId="{108653EC-EC1C-4FBB-AEA3-2134053BF382}">
      <dgm:prSet/>
      <dgm:spPr/>
      <dgm:t>
        <a:bodyPr/>
        <a:lstStyle/>
        <a:p>
          <a:endParaRPr lang="en-US"/>
        </a:p>
      </dgm:t>
    </dgm:pt>
    <dgm:pt modelId="{08DFC75A-9F29-4201-9442-FCC3BFE94E07}" type="sibTrans" cxnId="{108653EC-EC1C-4FBB-AEA3-2134053BF382}">
      <dgm:prSet/>
      <dgm:spPr/>
      <dgm:t>
        <a:bodyPr/>
        <a:lstStyle/>
        <a:p>
          <a:endParaRPr lang="en-US"/>
        </a:p>
      </dgm:t>
    </dgm:pt>
    <dgm:pt modelId="{FC627445-D2BD-4F02-945B-32069FB4E968}">
      <dgm:prSet/>
      <dgm:spPr/>
      <dgm:t>
        <a:bodyPr/>
        <a:lstStyle/>
        <a:p>
          <a:r>
            <a:rPr lang="en-US"/>
            <a:t>c.30H to 7FH general  purpose RAM(General purpose data can be stored here).</a:t>
          </a:r>
        </a:p>
      </dgm:t>
    </dgm:pt>
    <dgm:pt modelId="{FDF03A8A-3621-4C92-B680-24D17BFD9177}" type="parTrans" cxnId="{6E7289BC-5322-4186-9614-2FB051F5DEB1}">
      <dgm:prSet/>
      <dgm:spPr/>
      <dgm:t>
        <a:bodyPr/>
        <a:lstStyle/>
        <a:p>
          <a:endParaRPr lang="en-US"/>
        </a:p>
      </dgm:t>
    </dgm:pt>
    <dgm:pt modelId="{3E926185-47E5-40A7-B5D7-EAEF9AA87E64}" type="sibTrans" cxnId="{6E7289BC-5322-4186-9614-2FB051F5DEB1}">
      <dgm:prSet/>
      <dgm:spPr/>
      <dgm:t>
        <a:bodyPr/>
        <a:lstStyle/>
        <a:p>
          <a:endParaRPr lang="en-US"/>
        </a:p>
      </dgm:t>
    </dgm:pt>
    <dgm:pt modelId="{CD08B217-14B2-4358-B9AC-FB1E7E93AB35}">
      <dgm:prSet/>
      <dgm:spPr/>
      <dgm:t>
        <a:bodyPr/>
        <a:lstStyle/>
        <a:p>
          <a:r>
            <a:rPr lang="en-US"/>
            <a:t>d.</a:t>
          </a:r>
          <a:r>
            <a:rPr lang="en-US" b="1"/>
            <a:t>Last 128bytes:</a:t>
          </a:r>
          <a:r>
            <a:rPr lang="en-US"/>
            <a:t>80H to FFH Special function register (SFRs).</a:t>
          </a:r>
        </a:p>
      </dgm:t>
    </dgm:pt>
    <dgm:pt modelId="{C6563A2E-2BF6-4917-85A9-2D6C9894A084}" type="parTrans" cxnId="{78969011-3AFC-4554-BBCE-3EACCF8E79D5}">
      <dgm:prSet/>
      <dgm:spPr/>
      <dgm:t>
        <a:bodyPr/>
        <a:lstStyle/>
        <a:p>
          <a:endParaRPr lang="en-US"/>
        </a:p>
      </dgm:t>
    </dgm:pt>
    <dgm:pt modelId="{57DF92E7-2139-407D-B180-B7BE1F873834}" type="sibTrans" cxnId="{78969011-3AFC-4554-BBCE-3EACCF8E79D5}">
      <dgm:prSet/>
      <dgm:spPr/>
      <dgm:t>
        <a:bodyPr/>
        <a:lstStyle/>
        <a:p>
          <a:endParaRPr lang="en-US"/>
        </a:p>
      </dgm:t>
    </dgm:pt>
    <dgm:pt modelId="{1EA56B8B-BA6F-4E8A-9982-68A0FC4E74AF}" type="pres">
      <dgm:prSet presAssocID="{7FB2A369-DF9F-4685-B8A4-36D5DF22E3BA}" presName="linear" presStyleCnt="0">
        <dgm:presLayoutVars>
          <dgm:animLvl val="lvl"/>
          <dgm:resizeHandles val="exact"/>
        </dgm:presLayoutVars>
      </dgm:prSet>
      <dgm:spPr/>
      <dgm:t>
        <a:bodyPr/>
        <a:lstStyle/>
        <a:p>
          <a:endParaRPr lang="en-US"/>
        </a:p>
      </dgm:t>
    </dgm:pt>
    <dgm:pt modelId="{2D1E45A9-BAD1-40B9-82B9-5AAFD8FE025B}" type="pres">
      <dgm:prSet presAssocID="{0724B1F2-1EC8-433F-8AE6-C84C43F56E0B}" presName="parentText" presStyleLbl="node1" presStyleIdx="0" presStyleCnt="5">
        <dgm:presLayoutVars>
          <dgm:chMax val="0"/>
          <dgm:bulletEnabled val="1"/>
        </dgm:presLayoutVars>
      </dgm:prSet>
      <dgm:spPr/>
      <dgm:t>
        <a:bodyPr/>
        <a:lstStyle/>
        <a:p>
          <a:endParaRPr lang="en-US"/>
        </a:p>
      </dgm:t>
    </dgm:pt>
    <dgm:pt modelId="{4086F961-3B54-4810-841C-44009EAC7696}" type="pres">
      <dgm:prSet presAssocID="{0EB67B7F-1D8D-4E70-A646-6107CD124DC6}" presName="spacer" presStyleCnt="0"/>
      <dgm:spPr/>
    </dgm:pt>
    <dgm:pt modelId="{E38241C9-33AE-4F68-B384-6E4A40974ECE}" type="pres">
      <dgm:prSet presAssocID="{F49198EE-3435-4DCE-83D1-253D771BD962}" presName="parentText" presStyleLbl="node1" presStyleIdx="1" presStyleCnt="5">
        <dgm:presLayoutVars>
          <dgm:chMax val="0"/>
          <dgm:bulletEnabled val="1"/>
        </dgm:presLayoutVars>
      </dgm:prSet>
      <dgm:spPr/>
      <dgm:t>
        <a:bodyPr/>
        <a:lstStyle/>
        <a:p>
          <a:endParaRPr lang="en-US"/>
        </a:p>
      </dgm:t>
    </dgm:pt>
    <dgm:pt modelId="{D9B798C5-A53B-4065-A817-50EF68559EC8}" type="pres">
      <dgm:prSet presAssocID="{C39B33A3-B49D-459D-82D7-622784547C2F}" presName="spacer" presStyleCnt="0"/>
      <dgm:spPr/>
    </dgm:pt>
    <dgm:pt modelId="{BDFAEDBF-ADF8-4143-8F92-FC1E5DEECDC0}" type="pres">
      <dgm:prSet presAssocID="{0E33226E-1EA3-4893-BF53-31224C651443}" presName="parentText" presStyleLbl="node1" presStyleIdx="2" presStyleCnt="5">
        <dgm:presLayoutVars>
          <dgm:chMax val="0"/>
          <dgm:bulletEnabled val="1"/>
        </dgm:presLayoutVars>
      </dgm:prSet>
      <dgm:spPr/>
      <dgm:t>
        <a:bodyPr/>
        <a:lstStyle/>
        <a:p>
          <a:endParaRPr lang="en-US"/>
        </a:p>
      </dgm:t>
    </dgm:pt>
    <dgm:pt modelId="{86BF49F8-2610-4E6C-A469-3563D6CF9399}" type="pres">
      <dgm:prSet presAssocID="{08DFC75A-9F29-4201-9442-FCC3BFE94E07}" presName="spacer" presStyleCnt="0"/>
      <dgm:spPr/>
    </dgm:pt>
    <dgm:pt modelId="{9EF69E35-FFB3-4BB1-8E9E-44DAC4894172}" type="pres">
      <dgm:prSet presAssocID="{FC627445-D2BD-4F02-945B-32069FB4E968}" presName="parentText" presStyleLbl="node1" presStyleIdx="3" presStyleCnt="5">
        <dgm:presLayoutVars>
          <dgm:chMax val="0"/>
          <dgm:bulletEnabled val="1"/>
        </dgm:presLayoutVars>
      </dgm:prSet>
      <dgm:spPr/>
      <dgm:t>
        <a:bodyPr/>
        <a:lstStyle/>
        <a:p>
          <a:endParaRPr lang="en-US"/>
        </a:p>
      </dgm:t>
    </dgm:pt>
    <dgm:pt modelId="{5787040A-3DE3-486A-BDB1-3750C68BD26E}" type="pres">
      <dgm:prSet presAssocID="{3E926185-47E5-40A7-B5D7-EAEF9AA87E64}" presName="spacer" presStyleCnt="0"/>
      <dgm:spPr/>
    </dgm:pt>
    <dgm:pt modelId="{8F0E0FE0-2BB8-4958-9B4A-AA429C8C8933}" type="pres">
      <dgm:prSet presAssocID="{CD08B217-14B2-4358-B9AC-FB1E7E93AB35}" presName="parentText" presStyleLbl="node1" presStyleIdx="4" presStyleCnt="5">
        <dgm:presLayoutVars>
          <dgm:chMax val="0"/>
          <dgm:bulletEnabled val="1"/>
        </dgm:presLayoutVars>
      </dgm:prSet>
      <dgm:spPr/>
      <dgm:t>
        <a:bodyPr/>
        <a:lstStyle/>
        <a:p>
          <a:endParaRPr lang="en-US"/>
        </a:p>
      </dgm:t>
    </dgm:pt>
  </dgm:ptLst>
  <dgm:cxnLst>
    <dgm:cxn modelId="{108653EC-EC1C-4FBB-AEA3-2134053BF382}" srcId="{7FB2A369-DF9F-4685-B8A4-36D5DF22E3BA}" destId="{0E33226E-1EA3-4893-BF53-31224C651443}" srcOrd="2" destOrd="0" parTransId="{AA1DFA01-7BDF-4AD3-BC89-42684AC845FC}" sibTransId="{08DFC75A-9F29-4201-9442-FCC3BFE94E07}"/>
    <dgm:cxn modelId="{6E7289BC-5322-4186-9614-2FB051F5DEB1}" srcId="{7FB2A369-DF9F-4685-B8A4-36D5DF22E3BA}" destId="{FC627445-D2BD-4F02-945B-32069FB4E968}" srcOrd="3" destOrd="0" parTransId="{FDF03A8A-3621-4C92-B680-24D17BFD9177}" sibTransId="{3E926185-47E5-40A7-B5D7-EAEF9AA87E64}"/>
    <dgm:cxn modelId="{84158C64-294D-4D79-849C-FDAD0F1DBC98}" type="presOf" srcId="{FC627445-D2BD-4F02-945B-32069FB4E968}" destId="{9EF69E35-FFB3-4BB1-8E9E-44DAC4894172}" srcOrd="0" destOrd="0" presId="urn:microsoft.com/office/officeart/2005/8/layout/vList2"/>
    <dgm:cxn modelId="{78969011-3AFC-4554-BBCE-3EACCF8E79D5}" srcId="{7FB2A369-DF9F-4685-B8A4-36D5DF22E3BA}" destId="{CD08B217-14B2-4358-B9AC-FB1E7E93AB35}" srcOrd="4" destOrd="0" parTransId="{C6563A2E-2BF6-4917-85A9-2D6C9894A084}" sibTransId="{57DF92E7-2139-407D-B180-B7BE1F873834}"/>
    <dgm:cxn modelId="{8433E477-899E-4D9E-91B3-0CBF2EF3893D}" type="presOf" srcId="{F49198EE-3435-4DCE-83D1-253D771BD962}" destId="{E38241C9-33AE-4F68-B384-6E4A40974ECE}" srcOrd="0" destOrd="0" presId="urn:microsoft.com/office/officeart/2005/8/layout/vList2"/>
    <dgm:cxn modelId="{31AD9B70-6F39-49E0-AEE5-323CE21A55DE}" type="presOf" srcId="{0E33226E-1EA3-4893-BF53-31224C651443}" destId="{BDFAEDBF-ADF8-4143-8F92-FC1E5DEECDC0}" srcOrd="0" destOrd="0" presId="urn:microsoft.com/office/officeart/2005/8/layout/vList2"/>
    <dgm:cxn modelId="{C930EDE7-9350-4325-906C-99B6886D669B}" srcId="{7FB2A369-DF9F-4685-B8A4-36D5DF22E3BA}" destId="{F49198EE-3435-4DCE-83D1-253D771BD962}" srcOrd="1" destOrd="0" parTransId="{9273BC99-D77C-4CE1-BAC9-A70CCBE9E570}" sibTransId="{C39B33A3-B49D-459D-82D7-622784547C2F}"/>
    <dgm:cxn modelId="{8177E75E-F4B3-4C56-8322-C790ED4D4476}" srcId="{7FB2A369-DF9F-4685-B8A4-36D5DF22E3BA}" destId="{0724B1F2-1EC8-433F-8AE6-C84C43F56E0B}" srcOrd="0" destOrd="0" parTransId="{A519CDA5-E9D2-4391-A981-8E0C74027BF8}" sibTransId="{0EB67B7F-1D8D-4E70-A646-6107CD124DC6}"/>
    <dgm:cxn modelId="{3F4DA8B6-62F2-4A41-90EB-B7EDD1EEEC9E}" type="presOf" srcId="{7FB2A369-DF9F-4685-B8A4-36D5DF22E3BA}" destId="{1EA56B8B-BA6F-4E8A-9982-68A0FC4E74AF}" srcOrd="0" destOrd="0" presId="urn:microsoft.com/office/officeart/2005/8/layout/vList2"/>
    <dgm:cxn modelId="{884C5C3D-929C-4BF2-9AD3-C4F182BF71AA}" type="presOf" srcId="{0724B1F2-1EC8-433F-8AE6-C84C43F56E0B}" destId="{2D1E45A9-BAD1-40B9-82B9-5AAFD8FE025B}" srcOrd="0" destOrd="0" presId="urn:microsoft.com/office/officeart/2005/8/layout/vList2"/>
    <dgm:cxn modelId="{2A9B3E5F-EBD1-4449-AE15-DE92AB75688F}" type="presOf" srcId="{CD08B217-14B2-4358-B9AC-FB1E7E93AB35}" destId="{8F0E0FE0-2BB8-4958-9B4A-AA429C8C8933}" srcOrd="0" destOrd="0" presId="urn:microsoft.com/office/officeart/2005/8/layout/vList2"/>
    <dgm:cxn modelId="{9D2A9450-984F-4436-8DB6-FF442E2F2C0B}" type="presParOf" srcId="{1EA56B8B-BA6F-4E8A-9982-68A0FC4E74AF}" destId="{2D1E45A9-BAD1-40B9-82B9-5AAFD8FE025B}" srcOrd="0" destOrd="0" presId="urn:microsoft.com/office/officeart/2005/8/layout/vList2"/>
    <dgm:cxn modelId="{04BC3C11-E385-404D-9A4F-77173021D96D}" type="presParOf" srcId="{1EA56B8B-BA6F-4E8A-9982-68A0FC4E74AF}" destId="{4086F961-3B54-4810-841C-44009EAC7696}" srcOrd="1" destOrd="0" presId="urn:microsoft.com/office/officeart/2005/8/layout/vList2"/>
    <dgm:cxn modelId="{6A0E0C62-0532-44E1-86D6-1A25E1386F27}" type="presParOf" srcId="{1EA56B8B-BA6F-4E8A-9982-68A0FC4E74AF}" destId="{E38241C9-33AE-4F68-B384-6E4A40974ECE}" srcOrd="2" destOrd="0" presId="urn:microsoft.com/office/officeart/2005/8/layout/vList2"/>
    <dgm:cxn modelId="{34FBAECB-9B68-40D5-AA5B-D364D8CB369E}" type="presParOf" srcId="{1EA56B8B-BA6F-4E8A-9982-68A0FC4E74AF}" destId="{D9B798C5-A53B-4065-A817-50EF68559EC8}" srcOrd="3" destOrd="0" presId="urn:microsoft.com/office/officeart/2005/8/layout/vList2"/>
    <dgm:cxn modelId="{820A019F-C122-4BE6-A05C-457CFAB66CB8}" type="presParOf" srcId="{1EA56B8B-BA6F-4E8A-9982-68A0FC4E74AF}" destId="{BDFAEDBF-ADF8-4143-8F92-FC1E5DEECDC0}" srcOrd="4" destOrd="0" presId="urn:microsoft.com/office/officeart/2005/8/layout/vList2"/>
    <dgm:cxn modelId="{BA8733D3-860B-45F2-9D53-3866B384980C}" type="presParOf" srcId="{1EA56B8B-BA6F-4E8A-9982-68A0FC4E74AF}" destId="{86BF49F8-2610-4E6C-A469-3563D6CF9399}" srcOrd="5" destOrd="0" presId="urn:microsoft.com/office/officeart/2005/8/layout/vList2"/>
    <dgm:cxn modelId="{D265D4F6-64F7-4000-BD36-51A1E9F4F741}" type="presParOf" srcId="{1EA56B8B-BA6F-4E8A-9982-68A0FC4E74AF}" destId="{9EF69E35-FFB3-4BB1-8E9E-44DAC4894172}" srcOrd="6" destOrd="0" presId="urn:microsoft.com/office/officeart/2005/8/layout/vList2"/>
    <dgm:cxn modelId="{F809FEEB-DEF3-46DC-9626-B5E6CA998E0E}" type="presParOf" srcId="{1EA56B8B-BA6F-4E8A-9982-68A0FC4E74AF}" destId="{5787040A-3DE3-486A-BDB1-3750C68BD26E}" srcOrd="7" destOrd="0" presId="urn:microsoft.com/office/officeart/2005/8/layout/vList2"/>
    <dgm:cxn modelId="{78FDCE0E-7B70-42A6-927B-6491AC9F0AF9}" type="presParOf" srcId="{1EA56B8B-BA6F-4E8A-9982-68A0FC4E74AF}" destId="{8F0E0FE0-2BB8-4958-9B4A-AA429C8C8933}"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45A9-BAD1-40B9-82B9-5AAFD8FE025B}">
      <dsp:nvSpPr>
        <dsp:cNvPr id="0" name=""/>
        <dsp:cNvSpPr/>
      </dsp:nvSpPr>
      <dsp:spPr>
        <a:xfrm>
          <a:off x="0" y="4360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8051 is organized neatly with 256 bytes of memory, which are split as follows :</a:t>
          </a:r>
        </a:p>
      </dsp:txBody>
      <dsp:txXfrm>
        <a:off x="33012" y="76617"/>
        <a:ext cx="4917456" cy="610236"/>
      </dsp:txXfrm>
    </dsp:sp>
    <dsp:sp modelId="{E38241C9-33AE-4F68-B384-6E4A40974ECE}">
      <dsp:nvSpPr>
        <dsp:cNvPr id="0" name=""/>
        <dsp:cNvSpPr/>
      </dsp:nvSpPr>
      <dsp:spPr>
        <a:xfrm>
          <a:off x="0" y="76882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a. </a:t>
          </a:r>
          <a:r>
            <a:rPr lang="en-US" sz="1700" b="1" kern="1200"/>
            <a:t>First 128 bytes </a:t>
          </a:r>
          <a:r>
            <a:rPr lang="en-US" sz="1700" kern="1200"/>
            <a:t>:00H to 1FH register banks .</a:t>
          </a:r>
        </a:p>
      </dsp:txBody>
      <dsp:txXfrm>
        <a:off x="33012" y="801837"/>
        <a:ext cx="4917456" cy="610236"/>
      </dsp:txXfrm>
    </dsp:sp>
    <dsp:sp modelId="{BDFAEDBF-ADF8-4143-8F92-FC1E5DEECDC0}">
      <dsp:nvSpPr>
        <dsp:cNvPr id="0" name=""/>
        <dsp:cNvSpPr/>
      </dsp:nvSpPr>
      <dsp:spPr>
        <a:xfrm>
          <a:off x="0" y="149404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b. 20H to 2FH bit addressable RAM.</a:t>
          </a:r>
        </a:p>
      </dsp:txBody>
      <dsp:txXfrm>
        <a:off x="33012" y="1527057"/>
        <a:ext cx="4917456" cy="610236"/>
      </dsp:txXfrm>
    </dsp:sp>
    <dsp:sp modelId="{9EF69E35-FFB3-4BB1-8E9E-44DAC4894172}">
      <dsp:nvSpPr>
        <dsp:cNvPr id="0" name=""/>
        <dsp:cNvSpPr/>
      </dsp:nvSpPr>
      <dsp:spPr>
        <a:xfrm>
          <a:off x="0" y="221926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c.30H to 7FH general  purpose RAM(General purpose data can be stored here).</a:t>
          </a:r>
        </a:p>
      </dsp:txBody>
      <dsp:txXfrm>
        <a:off x="33012" y="2252277"/>
        <a:ext cx="4917456" cy="610236"/>
      </dsp:txXfrm>
    </dsp:sp>
    <dsp:sp modelId="{8F0E0FE0-2BB8-4958-9B4A-AA429C8C8933}">
      <dsp:nvSpPr>
        <dsp:cNvPr id="0" name=""/>
        <dsp:cNvSpPr/>
      </dsp:nvSpPr>
      <dsp:spPr>
        <a:xfrm>
          <a:off x="0" y="294448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d.</a:t>
          </a:r>
          <a:r>
            <a:rPr lang="en-US" sz="1700" b="1" kern="1200"/>
            <a:t>Last 128bytes:</a:t>
          </a:r>
          <a:r>
            <a:rPr lang="en-US" sz="1700" kern="1200"/>
            <a:t>80H to FFH Special function register (SFRs).</a:t>
          </a:r>
        </a:p>
      </dsp:txBody>
      <dsp:txXfrm>
        <a:off x="33012" y="2977497"/>
        <a:ext cx="4917456"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B3A9D-C868-4B03-903C-9F772AC77689}" type="datetimeFigureOut">
              <a:rPr lang="en-IN" smtClean="0"/>
              <a:t>2022-02-24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77EA0-2106-4C3D-82A6-3AE615535B9A}" type="slidenum">
              <a:rPr lang="en-IN" smtClean="0"/>
              <a:t>‹#›</a:t>
            </a:fld>
            <a:endParaRPr lang="en-IN"/>
          </a:p>
        </p:txBody>
      </p:sp>
    </p:spTree>
    <p:extLst>
      <p:ext uri="{BB962C8B-B14F-4D97-AF65-F5344CB8AC3E}">
        <p14:creationId xmlns:p14="http://schemas.microsoft.com/office/powerpoint/2010/main" val="557425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24 February 2022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21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24 February 2022</a:t>
            </a:fld>
            <a:endParaRPr lang="en-US"/>
          </a:p>
        </p:txBody>
      </p:sp>
    </p:spTree>
    <p:extLst>
      <p:ext uri="{BB962C8B-B14F-4D97-AF65-F5344CB8AC3E}">
        <p14:creationId xmlns:p14="http://schemas.microsoft.com/office/powerpoint/2010/main" val="315062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https://www.electronicwings.com/sensors-modules/gps-receiver-module</a:t>
            </a:r>
          </a:p>
        </p:txBody>
      </p:sp>
      <p:sp>
        <p:nvSpPr>
          <p:cNvPr id="4" name="Slide Number Placeholder 3"/>
          <p:cNvSpPr>
            <a:spLocks noGrp="1"/>
          </p:cNvSpPr>
          <p:nvPr>
            <p:ph type="sldNum" sz="quarter" idx="5"/>
          </p:nvPr>
        </p:nvSpPr>
        <p:spPr/>
        <p:txBody>
          <a:bodyPr/>
          <a:lstStyle/>
          <a:p>
            <a:fld id="{21777EA0-2106-4C3D-82A6-3AE615535B9A}" type="slidenum">
              <a:rPr lang="en-IN" smtClean="0"/>
              <a:t>34</a:t>
            </a:fld>
            <a:endParaRPr lang="en-IN"/>
          </a:p>
        </p:txBody>
      </p:sp>
    </p:spTree>
    <p:extLst>
      <p:ext uri="{BB962C8B-B14F-4D97-AF65-F5344CB8AC3E}">
        <p14:creationId xmlns:p14="http://schemas.microsoft.com/office/powerpoint/2010/main" val="358992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0A1A-262A-47B0-BA67-C53DDE80E7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9E74CB-6D54-4015-97E5-63E9BD2BF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0012F7-DC90-4CD4-92FD-C9B438D90823}"/>
              </a:ext>
            </a:extLst>
          </p:cNvPr>
          <p:cNvSpPr>
            <a:spLocks noGrp="1"/>
          </p:cNvSpPr>
          <p:nvPr>
            <p:ph type="dt" sz="half" idx="10"/>
          </p:nvPr>
        </p:nvSpPr>
        <p:spPr/>
        <p:txBody>
          <a:bodyPr/>
          <a:lstStyle/>
          <a:p>
            <a:fld id="{A7FE66AF-AF7E-441C-B921-432C3BBB47B7}" type="datetime1">
              <a:rPr lang="en-US" smtClean="0"/>
              <a:t>2/24/2022</a:t>
            </a:fld>
            <a:endParaRPr lang="en-IN"/>
          </a:p>
        </p:txBody>
      </p:sp>
      <p:sp>
        <p:nvSpPr>
          <p:cNvPr id="5" name="Footer Placeholder 4">
            <a:extLst>
              <a:ext uri="{FF2B5EF4-FFF2-40B4-BE49-F238E27FC236}">
                <a16:creationId xmlns:a16="http://schemas.microsoft.com/office/drawing/2014/main" id="{5BE0A85A-A2EC-4E15-9FEB-480294B6BF30}"/>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80E534C9-39DF-40D8-BFAF-44E9DD1A9B47}"/>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60506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D119-858F-4F31-A999-7C7812E272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0B6360-DC46-4448-8A77-1372831657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A4513C-9C4C-42FE-8965-D74EFE8CF272}"/>
              </a:ext>
            </a:extLst>
          </p:cNvPr>
          <p:cNvSpPr>
            <a:spLocks noGrp="1"/>
          </p:cNvSpPr>
          <p:nvPr>
            <p:ph type="dt" sz="half" idx="10"/>
          </p:nvPr>
        </p:nvSpPr>
        <p:spPr/>
        <p:txBody>
          <a:bodyPr/>
          <a:lstStyle/>
          <a:p>
            <a:fld id="{23519B0F-1E37-4F3A-A44F-96DE6D5E5519}" type="datetime1">
              <a:rPr lang="en-US" smtClean="0"/>
              <a:t>2/24/2022</a:t>
            </a:fld>
            <a:endParaRPr lang="en-IN"/>
          </a:p>
        </p:txBody>
      </p:sp>
      <p:sp>
        <p:nvSpPr>
          <p:cNvPr id="5" name="Footer Placeholder 4">
            <a:extLst>
              <a:ext uri="{FF2B5EF4-FFF2-40B4-BE49-F238E27FC236}">
                <a16:creationId xmlns:a16="http://schemas.microsoft.com/office/drawing/2014/main" id="{CF72C105-2BE7-4976-BEB6-D7C9FB38DD91}"/>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31E55176-FD70-4759-8378-79E6C5D72761}"/>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51887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9118F-FDF0-4E09-B898-891AA242F0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A0C9DF-9621-48E5-9966-1D570634F5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30CF7-2D6B-47E7-93B7-92019F66D1E1}"/>
              </a:ext>
            </a:extLst>
          </p:cNvPr>
          <p:cNvSpPr>
            <a:spLocks noGrp="1"/>
          </p:cNvSpPr>
          <p:nvPr>
            <p:ph type="dt" sz="half" idx="10"/>
          </p:nvPr>
        </p:nvSpPr>
        <p:spPr/>
        <p:txBody>
          <a:bodyPr/>
          <a:lstStyle/>
          <a:p>
            <a:fld id="{7DD07F4A-BF1D-4D5B-A52B-6D2E5F7996EB}" type="datetime1">
              <a:rPr lang="en-US" smtClean="0"/>
              <a:t>2/24/2022</a:t>
            </a:fld>
            <a:endParaRPr lang="en-IN"/>
          </a:p>
        </p:txBody>
      </p:sp>
      <p:sp>
        <p:nvSpPr>
          <p:cNvPr id="5" name="Footer Placeholder 4">
            <a:extLst>
              <a:ext uri="{FF2B5EF4-FFF2-40B4-BE49-F238E27FC236}">
                <a16:creationId xmlns:a16="http://schemas.microsoft.com/office/drawing/2014/main" id="{3ABE9E8A-C2BA-4EFB-BEF1-DAB8EF00353B}"/>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6456575E-F9D4-425C-A955-7E55C044E099}"/>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334813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B526-A106-4890-9EDF-E44FD772FCA0}" type="datetime1">
              <a:rPr lang="en-US" smtClean="0"/>
              <a:t>2/24/2022</a:t>
            </a:fld>
            <a:endParaRPr lang="en-IN"/>
          </a:p>
        </p:txBody>
      </p:sp>
      <p:sp>
        <p:nvSpPr>
          <p:cNvPr id="5" name="Footer Placeholder 4"/>
          <p:cNvSpPr>
            <a:spLocks noGrp="1"/>
          </p:cNvSpPr>
          <p:nvPr>
            <p:ph type="ftr" sz="quarter" idx="11"/>
          </p:nvPr>
        </p:nvSpPr>
        <p:spPr/>
        <p:txBody>
          <a:bodyPr/>
          <a:lstStyle/>
          <a:p>
            <a:r>
              <a:rPr lang="en-IN"/>
              <a:t>IoT by N.Jagadesh Babu Asst.Professor,EECE.Dept.</a:t>
            </a:r>
          </a:p>
        </p:txBody>
      </p:sp>
      <p:sp>
        <p:nvSpPr>
          <p:cNvPr id="6" name="Slide Number Placeholder 5"/>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9164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F609-7BB9-4083-B07E-8548D96967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B96DF-8D2E-46BF-8EE4-5BB3A559F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E2E6A7-DD2B-487D-84EA-D86BC4051A35}"/>
              </a:ext>
            </a:extLst>
          </p:cNvPr>
          <p:cNvSpPr>
            <a:spLocks noGrp="1"/>
          </p:cNvSpPr>
          <p:nvPr>
            <p:ph type="dt" sz="half" idx="10"/>
          </p:nvPr>
        </p:nvSpPr>
        <p:spPr/>
        <p:txBody>
          <a:bodyPr/>
          <a:lstStyle/>
          <a:p>
            <a:fld id="{EF8937E9-A2BB-45AF-97F2-07FFC8A3BA3A}" type="datetime1">
              <a:rPr lang="en-US" smtClean="0"/>
              <a:t>2/24/2022</a:t>
            </a:fld>
            <a:endParaRPr lang="en-US"/>
          </a:p>
        </p:txBody>
      </p:sp>
      <p:sp>
        <p:nvSpPr>
          <p:cNvPr id="5" name="Footer Placeholder 4">
            <a:extLst>
              <a:ext uri="{FF2B5EF4-FFF2-40B4-BE49-F238E27FC236}">
                <a16:creationId xmlns:a16="http://schemas.microsoft.com/office/drawing/2014/main" id="{233C1E17-E6E4-4190-AAE1-803B93228043}"/>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89DAE580-7EA9-4043-A1C1-5E765A6A2C8C}"/>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360246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5E56-A007-4B37-8881-5B4955889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24879-9988-48FE-B3D0-18999F5CBE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08A2E-DDF9-4E4C-8A55-7CE084B87CB8}"/>
              </a:ext>
            </a:extLst>
          </p:cNvPr>
          <p:cNvSpPr>
            <a:spLocks noGrp="1"/>
          </p:cNvSpPr>
          <p:nvPr>
            <p:ph type="dt" sz="half" idx="10"/>
          </p:nvPr>
        </p:nvSpPr>
        <p:spPr/>
        <p:txBody>
          <a:bodyPr/>
          <a:lstStyle/>
          <a:p>
            <a:fld id="{8EBEE245-D2B0-4DCF-B053-0D799A6CA9A3}" type="datetime1">
              <a:rPr lang="en-US" smtClean="0"/>
              <a:t>2/24/2022</a:t>
            </a:fld>
            <a:endParaRPr lang="en-US"/>
          </a:p>
        </p:txBody>
      </p:sp>
      <p:sp>
        <p:nvSpPr>
          <p:cNvPr id="5" name="Footer Placeholder 4">
            <a:extLst>
              <a:ext uri="{FF2B5EF4-FFF2-40B4-BE49-F238E27FC236}">
                <a16:creationId xmlns:a16="http://schemas.microsoft.com/office/drawing/2014/main" id="{FA9B0A52-5A99-45CB-BB86-31EB4BAA3B54}"/>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FC27320-6DB7-45A3-A997-CC3183D0C7C2}"/>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60137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4989-C797-4224-843F-D5952A641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855D6E-2AE4-4757-BDAC-7B8445BB9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5CFDD8-BA7C-42C1-ABEF-D493BC209521}"/>
              </a:ext>
            </a:extLst>
          </p:cNvPr>
          <p:cNvSpPr>
            <a:spLocks noGrp="1"/>
          </p:cNvSpPr>
          <p:nvPr>
            <p:ph type="dt" sz="half" idx="10"/>
          </p:nvPr>
        </p:nvSpPr>
        <p:spPr/>
        <p:txBody>
          <a:bodyPr/>
          <a:lstStyle/>
          <a:p>
            <a:fld id="{20756408-0230-4152-B22A-0A75D089EBA8}" type="datetime1">
              <a:rPr lang="en-US" smtClean="0"/>
              <a:t>2/24/2022</a:t>
            </a:fld>
            <a:endParaRPr lang="en-US"/>
          </a:p>
        </p:txBody>
      </p:sp>
      <p:sp>
        <p:nvSpPr>
          <p:cNvPr id="5" name="Footer Placeholder 4">
            <a:extLst>
              <a:ext uri="{FF2B5EF4-FFF2-40B4-BE49-F238E27FC236}">
                <a16:creationId xmlns:a16="http://schemas.microsoft.com/office/drawing/2014/main" id="{E94ECEA9-51A7-4C9C-ADA6-C83C29C71F7B}"/>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C09B10C-D8DB-48DC-8B50-78546F737D13}"/>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053398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6F00-E36F-4B86-8B05-B14AC6751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7C08EE-389F-4024-84DC-9FB1293AC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1C636B-7371-4DEB-A5B7-F2F3C880C6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87F1AB-DEA9-4535-A03F-8EF6371B7DC8}"/>
              </a:ext>
            </a:extLst>
          </p:cNvPr>
          <p:cNvSpPr>
            <a:spLocks noGrp="1"/>
          </p:cNvSpPr>
          <p:nvPr>
            <p:ph type="dt" sz="half" idx="10"/>
          </p:nvPr>
        </p:nvSpPr>
        <p:spPr/>
        <p:txBody>
          <a:bodyPr/>
          <a:lstStyle/>
          <a:p>
            <a:fld id="{765E6C28-597D-4579-9B32-9EA20A13D6F7}" type="datetime1">
              <a:rPr lang="en-US" smtClean="0"/>
              <a:t>2/24/2022</a:t>
            </a:fld>
            <a:endParaRPr lang="en-US"/>
          </a:p>
        </p:txBody>
      </p:sp>
      <p:sp>
        <p:nvSpPr>
          <p:cNvPr id="6" name="Footer Placeholder 5">
            <a:extLst>
              <a:ext uri="{FF2B5EF4-FFF2-40B4-BE49-F238E27FC236}">
                <a16:creationId xmlns:a16="http://schemas.microsoft.com/office/drawing/2014/main" id="{D166BA45-E0F0-49C1-9A3A-E06CE6213354}"/>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9320AFB5-2369-43FB-B217-6FE1475F02A5}"/>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2549133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930C-2DB2-4058-92D0-B678D655BD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AEDD9-0EEF-451C-8161-0429E5D09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DA47A0-5070-43BD-A8C8-0668171BD5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D82C26-AEA2-4F22-B139-85A1ED049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C7C7E-1EE0-4A14-941E-5667424BC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55546-63FD-4FC3-8392-B2E42056E22E}"/>
              </a:ext>
            </a:extLst>
          </p:cNvPr>
          <p:cNvSpPr>
            <a:spLocks noGrp="1"/>
          </p:cNvSpPr>
          <p:nvPr>
            <p:ph type="dt" sz="half" idx="10"/>
          </p:nvPr>
        </p:nvSpPr>
        <p:spPr/>
        <p:txBody>
          <a:bodyPr/>
          <a:lstStyle/>
          <a:p>
            <a:fld id="{EBE20DA4-8FA5-49B5-B913-F03D605039CA}" type="datetime1">
              <a:rPr lang="en-US" smtClean="0"/>
              <a:t>2/24/2022</a:t>
            </a:fld>
            <a:endParaRPr lang="en-US"/>
          </a:p>
        </p:txBody>
      </p:sp>
      <p:sp>
        <p:nvSpPr>
          <p:cNvPr id="8" name="Footer Placeholder 7">
            <a:extLst>
              <a:ext uri="{FF2B5EF4-FFF2-40B4-BE49-F238E27FC236}">
                <a16:creationId xmlns:a16="http://schemas.microsoft.com/office/drawing/2014/main" id="{A64C1E06-40AA-4C21-A5F7-42760638AAAA}"/>
              </a:ext>
            </a:extLst>
          </p:cNvPr>
          <p:cNvSpPr>
            <a:spLocks noGrp="1"/>
          </p:cNvSpPr>
          <p:nvPr>
            <p:ph type="ftr" sz="quarter" idx="11"/>
          </p:nvPr>
        </p:nvSpPr>
        <p:spPr/>
        <p:txBody>
          <a:bodyPr/>
          <a:lstStyle/>
          <a:p>
            <a:r>
              <a:rPr lang="en-US"/>
              <a:t>IoT by N.Jagadesh Babu Asst.Professor,EECE.Dept.</a:t>
            </a:r>
          </a:p>
        </p:txBody>
      </p:sp>
      <p:sp>
        <p:nvSpPr>
          <p:cNvPr id="9" name="Slide Number Placeholder 8">
            <a:extLst>
              <a:ext uri="{FF2B5EF4-FFF2-40B4-BE49-F238E27FC236}">
                <a16:creationId xmlns:a16="http://schemas.microsoft.com/office/drawing/2014/main" id="{02A44F7B-9344-4033-B815-D34D7D23F8EF}"/>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3889531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513C-5AC1-4BBD-9B60-11C903745E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7A21E6-53D3-467A-83F6-E3D398F5D67B}"/>
              </a:ext>
            </a:extLst>
          </p:cNvPr>
          <p:cNvSpPr>
            <a:spLocks noGrp="1"/>
          </p:cNvSpPr>
          <p:nvPr>
            <p:ph type="dt" sz="half" idx="10"/>
          </p:nvPr>
        </p:nvSpPr>
        <p:spPr/>
        <p:txBody>
          <a:bodyPr/>
          <a:lstStyle/>
          <a:p>
            <a:fld id="{AB9906EB-7E12-4D74-A4A7-394F657D1A58}" type="datetime1">
              <a:rPr lang="en-US" smtClean="0"/>
              <a:t>2/24/2022</a:t>
            </a:fld>
            <a:endParaRPr lang="en-US"/>
          </a:p>
        </p:txBody>
      </p:sp>
      <p:sp>
        <p:nvSpPr>
          <p:cNvPr id="4" name="Footer Placeholder 3">
            <a:extLst>
              <a:ext uri="{FF2B5EF4-FFF2-40B4-BE49-F238E27FC236}">
                <a16:creationId xmlns:a16="http://schemas.microsoft.com/office/drawing/2014/main" id="{5B8C3A65-58AD-4934-88C5-5C5E37A46A6F}"/>
              </a:ext>
            </a:extLst>
          </p:cNvPr>
          <p:cNvSpPr>
            <a:spLocks noGrp="1"/>
          </p:cNvSpPr>
          <p:nvPr>
            <p:ph type="ftr" sz="quarter" idx="11"/>
          </p:nvPr>
        </p:nvSpPr>
        <p:spPr/>
        <p:txBody>
          <a:bodyPr/>
          <a:lstStyle/>
          <a:p>
            <a:r>
              <a:rPr lang="en-US"/>
              <a:t>IoT by N.Jagadesh Babu Asst.Professor,EECE.Dept.</a:t>
            </a:r>
          </a:p>
        </p:txBody>
      </p:sp>
      <p:sp>
        <p:nvSpPr>
          <p:cNvPr id="5" name="Slide Number Placeholder 4">
            <a:extLst>
              <a:ext uri="{FF2B5EF4-FFF2-40B4-BE49-F238E27FC236}">
                <a16:creationId xmlns:a16="http://schemas.microsoft.com/office/drawing/2014/main" id="{E715E7F4-6E6D-463B-98C4-703F089A6448}"/>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55016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E8A9-1B7A-4466-AE59-3A10572C7DEA}"/>
              </a:ext>
            </a:extLst>
          </p:cNvPr>
          <p:cNvSpPr>
            <a:spLocks noGrp="1"/>
          </p:cNvSpPr>
          <p:nvPr>
            <p:ph type="dt" sz="half" idx="10"/>
          </p:nvPr>
        </p:nvSpPr>
        <p:spPr/>
        <p:txBody>
          <a:bodyPr/>
          <a:lstStyle/>
          <a:p>
            <a:fld id="{3A671357-8F31-4DC9-B5B9-AE19F2F9C8D9}" type="datetime1">
              <a:rPr lang="en-US" smtClean="0"/>
              <a:t>2/24/2022</a:t>
            </a:fld>
            <a:endParaRPr lang="en-US"/>
          </a:p>
        </p:txBody>
      </p:sp>
      <p:sp>
        <p:nvSpPr>
          <p:cNvPr id="3" name="Footer Placeholder 2">
            <a:extLst>
              <a:ext uri="{FF2B5EF4-FFF2-40B4-BE49-F238E27FC236}">
                <a16:creationId xmlns:a16="http://schemas.microsoft.com/office/drawing/2014/main" id="{1F2E2DBD-E890-4C83-827D-EA5012297916}"/>
              </a:ext>
            </a:extLst>
          </p:cNvPr>
          <p:cNvSpPr>
            <a:spLocks noGrp="1"/>
          </p:cNvSpPr>
          <p:nvPr>
            <p:ph type="ftr" sz="quarter" idx="11"/>
          </p:nvPr>
        </p:nvSpPr>
        <p:spPr/>
        <p:txBody>
          <a:bodyPr/>
          <a:lstStyle/>
          <a:p>
            <a:r>
              <a:rPr lang="en-US"/>
              <a:t>IoT by N.Jagadesh Babu Asst.Professor,EECE.Dept.</a:t>
            </a:r>
          </a:p>
        </p:txBody>
      </p:sp>
      <p:sp>
        <p:nvSpPr>
          <p:cNvPr id="4" name="Slide Number Placeholder 3">
            <a:extLst>
              <a:ext uri="{FF2B5EF4-FFF2-40B4-BE49-F238E27FC236}">
                <a16:creationId xmlns:a16="http://schemas.microsoft.com/office/drawing/2014/main" id="{7F34DCDA-3E19-4700-B74F-554EB5662D58}"/>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20952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0210-8F00-4703-AD0A-CDE7A3372E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6E2C2-605D-4683-B6AF-84C02715A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97274-4C12-4360-AAE0-2D05452D84BB}"/>
              </a:ext>
            </a:extLst>
          </p:cNvPr>
          <p:cNvSpPr>
            <a:spLocks noGrp="1"/>
          </p:cNvSpPr>
          <p:nvPr>
            <p:ph type="dt" sz="half" idx="10"/>
          </p:nvPr>
        </p:nvSpPr>
        <p:spPr/>
        <p:txBody>
          <a:bodyPr/>
          <a:lstStyle/>
          <a:p>
            <a:fld id="{7BB9DFFF-6375-4EAD-8278-2499DBC77426}" type="datetime1">
              <a:rPr lang="en-US" smtClean="0"/>
              <a:t>2/24/2022</a:t>
            </a:fld>
            <a:endParaRPr lang="en-IN"/>
          </a:p>
        </p:txBody>
      </p:sp>
      <p:sp>
        <p:nvSpPr>
          <p:cNvPr id="5" name="Footer Placeholder 4">
            <a:extLst>
              <a:ext uri="{FF2B5EF4-FFF2-40B4-BE49-F238E27FC236}">
                <a16:creationId xmlns:a16="http://schemas.microsoft.com/office/drawing/2014/main" id="{A1C773AE-186D-4C58-B8B4-9F75FBDDF473}"/>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6DCFEC13-AFC7-472E-BD45-1E3A3692F5A0}"/>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177731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A10B-7960-48E4-9875-B696902472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683EA8-EC12-4C7A-A8E7-F7C1D747F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DC7B5-D73E-4783-AEA9-FF4C901D2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AE901-C743-4D48-A09B-20E069BD6E54}"/>
              </a:ext>
            </a:extLst>
          </p:cNvPr>
          <p:cNvSpPr>
            <a:spLocks noGrp="1"/>
          </p:cNvSpPr>
          <p:nvPr>
            <p:ph type="dt" sz="half" idx="10"/>
          </p:nvPr>
        </p:nvSpPr>
        <p:spPr/>
        <p:txBody>
          <a:bodyPr/>
          <a:lstStyle/>
          <a:p>
            <a:fld id="{BFA835B6-F92F-4A24-9B26-F921E9EC6A40}" type="datetime1">
              <a:rPr lang="en-US" smtClean="0"/>
              <a:t>2/24/2022</a:t>
            </a:fld>
            <a:endParaRPr lang="en-US"/>
          </a:p>
        </p:txBody>
      </p:sp>
      <p:sp>
        <p:nvSpPr>
          <p:cNvPr id="6" name="Footer Placeholder 5">
            <a:extLst>
              <a:ext uri="{FF2B5EF4-FFF2-40B4-BE49-F238E27FC236}">
                <a16:creationId xmlns:a16="http://schemas.microsoft.com/office/drawing/2014/main" id="{148378DD-63F9-42B4-88B9-E9B520A51ADD}"/>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C8B0E14A-CA16-489A-A55A-BF96CCF7015A}"/>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5491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DC95-D7B9-4417-8477-B9F17055B4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D6CD8-5074-4A50-A151-5A24C76C5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F16359-AEFC-41FD-ABAE-3F4462694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E3B06-573D-4F74-A5A8-572767B92EAB}"/>
              </a:ext>
            </a:extLst>
          </p:cNvPr>
          <p:cNvSpPr>
            <a:spLocks noGrp="1"/>
          </p:cNvSpPr>
          <p:nvPr>
            <p:ph type="dt" sz="half" idx="10"/>
          </p:nvPr>
        </p:nvSpPr>
        <p:spPr/>
        <p:txBody>
          <a:bodyPr/>
          <a:lstStyle/>
          <a:p>
            <a:fld id="{CE482DF0-3466-47A4-8E11-E93162CC69F0}" type="datetime1">
              <a:rPr lang="en-US" smtClean="0"/>
              <a:t>2/24/2022</a:t>
            </a:fld>
            <a:endParaRPr lang="en-US"/>
          </a:p>
        </p:txBody>
      </p:sp>
      <p:sp>
        <p:nvSpPr>
          <p:cNvPr id="6" name="Footer Placeholder 5">
            <a:extLst>
              <a:ext uri="{FF2B5EF4-FFF2-40B4-BE49-F238E27FC236}">
                <a16:creationId xmlns:a16="http://schemas.microsoft.com/office/drawing/2014/main" id="{D82BA3D4-BC4F-470C-A08B-E1C3F5683748}"/>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433D51E7-D58D-455E-8022-5056F4E739B5}"/>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341828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E214-7CDB-436A-94E1-04E7B06777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259261-15B6-4ECD-958F-BD441F5D03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E2829-EE09-4974-8BBE-1A66605A7658}"/>
              </a:ext>
            </a:extLst>
          </p:cNvPr>
          <p:cNvSpPr>
            <a:spLocks noGrp="1"/>
          </p:cNvSpPr>
          <p:nvPr>
            <p:ph type="dt" sz="half" idx="10"/>
          </p:nvPr>
        </p:nvSpPr>
        <p:spPr/>
        <p:txBody>
          <a:bodyPr/>
          <a:lstStyle/>
          <a:p>
            <a:fld id="{7861CF8B-F76B-4D5E-B8CF-EAC40A20FBFD}" type="datetime1">
              <a:rPr lang="en-US" smtClean="0"/>
              <a:t>2/24/2022</a:t>
            </a:fld>
            <a:endParaRPr lang="en-US"/>
          </a:p>
        </p:txBody>
      </p:sp>
      <p:sp>
        <p:nvSpPr>
          <p:cNvPr id="5" name="Footer Placeholder 4">
            <a:extLst>
              <a:ext uri="{FF2B5EF4-FFF2-40B4-BE49-F238E27FC236}">
                <a16:creationId xmlns:a16="http://schemas.microsoft.com/office/drawing/2014/main" id="{F53740EE-A95D-4B15-A34B-06B0D86E5546}"/>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DB4B2B9-871E-46FA-97F2-E546493BFC07}"/>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428633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34A33-CC64-4388-88CE-A1FBFE50B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AFD339-3B6D-4836-BE38-D3AA7F62C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05106-8293-4E12-974C-EB40B97B12B4}"/>
              </a:ext>
            </a:extLst>
          </p:cNvPr>
          <p:cNvSpPr>
            <a:spLocks noGrp="1"/>
          </p:cNvSpPr>
          <p:nvPr>
            <p:ph type="dt" sz="half" idx="10"/>
          </p:nvPr>
        </p:nvSpPr>
        <p:spPr/>
        <p:txBody>
          <a:bodyPr/>
          <a:lstStyle/>
          <a:p>
            <a:fld id="{6E7370CF-7F6E-4EB5-95C4-2CDF96F84140}" type="datetime1">
              <a:rPr lang="en-US" smtClean="0"/>
              <a:t>2/24/2022</a:t>
            </a:fld>
            <a:endParaRPr lang="en-US"/>
          </a:p>
        </p:txBody>
      </p:sp>
      <p:sp>
        <p:nvSpPr>
          <p:cNvPr id="5" name="Footer Placeholder 4">
            <a:extLst>
              <a:ext uri="{FF2B5EF4-FFF2-40B4-BE49-F238E27FC236}">
                <a16:creationId xmlns:a16="http://schemas.microsoft.com/office/drawing/2014/main" id="{D9EC7FB4-55AB-4898-ABB2-C71618E6F050}"/>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BFFC43C8-AF68-4F06-A380-9ADDACA9DDCB}"/>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914357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F5F9FFB-04EA-4407-997D-03EA2395C891}" type="datetime3">
              <a:rPr lang="en-US" smtClean="0"/>
              <a:t>24 February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91657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AA556C6-1340-4397-9D55-D26B7BBBDB32}" type="datetime3">
              <a:rPr lang="en-US" smtClean="0"/>
              <a:t>24 February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4243867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28893A-BD13-4680-A05D-4F46709D2E0C}" type="datetime3">
              <a:rPr lang="en-US" smtClean="0"/>
              <a:t>24 February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379545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7115B40-9753-4E15-9200-81317AE403B2}" type="datetime3">
              <a:rPr lang="en-US" smtClean="0"/>
              <a:t>24 February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843400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39FD3A8-13E8-422C-BAEF-5852862F6A4F}" type="datetime3">
              <a:rPr lang="en-US" smtClean="0"/>
              <a:t>24 February 2022</a:t>
            </a:fld>
            <a:endParaRPr lang="en-IN"/>
          </a:p>
        </p:txBody>
      </p:sp>
      <p:sp>
        <p:nvSpPr>
          <p:cNvPr id="8" name="Footer Placeholder 7"/>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9" name="Slide Number Placeholder 8"/>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5436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F38CF4C-1D34-4D5A-A646-4E02FC6BF493}" type="datetime3">
              <a:rPr lang="en-US" smtClean="0"/>
              <a:t>24 February 2022</a:t>
            </a:fld>
            <a:endParaRPr lang="en-IN"/>
          </a:p>
        </p:txBody>
      </p:sp>
      <p:sp>
        <p:nvSpPr>
          <p:cNvPr id="4" name="Footer Placeholder 3"/>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5" name="Slide Number Placeholder 4"/>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21189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FC1A-EB6E-4785-9F4D-23413BDD1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A41B1E-672D-4080-9551-2AF1A8443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BC94D-770F-4119-A76A-72CF344DEE4C}"/>
              </a:ext>
            </a:extLst>
          </p:cNvPr>
          <p:cNvSpPr>
            <a:spLocks noGrp="1"/>
          </p:cNvSpPr>
          <p:nvPr>
            <p:ph type="dt" sz="half" idx="10"/>
          </p:nvPr>
        </p:nvSpPr>
        <p:spPr/>
        <p:txBody>
          <a:bodyPr/>
          <a:lstStyle/>
          <a:p>
            <a:fld id="{35E75751-660B-4028-B52B-1975EE0D118A}" type="datetime1">
              <a:rPr lang="en-US" smtClean="0"/>
              <a:t>2/24/2022</a:t>
            </a:fld>
            <a:endParaRPr lang="en-IN"/>
          </a:p>
        </p:txBody>
      </p:sp>
      <p:sp>
        <p:nvSpPr>
          <p:cNvPr id="5" name="Footer Placeholder 4">
            <a:extLst>
              <a:ext uri="{FF2B5EF4-FFF2-40B4-BE49-F238E27FC236}">
                <a16:creationId xmlns:a16="http://schemas.microsoft.com/office/drawing/2014/main" id="{3FED3A4C-6A08-4B7F-B139-67D3424B8C55}"/>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2D846451-8FA0-426D-B40D-81366889F9F9}"/>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41625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7FCF1-7AD6-4CB8-BC5A-CDAB3B75124A}" type="datetime3">
              <a:rPr lang="en-US" smtClean="0"/>
              <a:t>24 February 2022</a:t>
            </a:fld>
            <a:endParaRPr lang="en-IN"/>
          </a:p>
        </p:txBody>
      </p:sp>
      <p:sp>
        <p:nvSpPr>
          <p:cNvPr id="3" name="Footer Placeholder 2"/>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4" name="Slide Number Placeholder 3"/>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77970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8E92FA-0EE1-403F-8A8F-CC92768A0CC9}" type="datetime3">
              <a:rPr lang="en-US" smtClean="0"/>
              <a:t>24 February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240583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3A5E81-FC77-4AD0-BD52-998B932AEDB4}" type="datetime3">
              <a:rPr lang="en-US" smtClean="0"/>
              <a:t>24 February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8148692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82AB07-1B55-4E12-8E06-13DDE2EB2835}" type="datetime3">
              <a:rPr lang="en-US" smtClean="0"/>
              <a:t>24 February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1297264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797D3D-FA42-483D-AEF6-6A4F1789D5BC}" type="datetime3">
              <a:rPr lang="en-US" smtClean="0"/>
              <a:t>24 February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18953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8BE7-4C89-40C8-A6CB-C1CD16E9D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FB3EBB-C22D-47BA-BAE6-1070A5B37F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1A73C3-10D8-4C62-AFB9-9CE261B3DF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618908-BDF3-4DB7-A492-58A064489434}"/>
              </a:ext>
            </a:extLst>
          </p:cNvPr>
          <p:cNvSpPr>
            <a:spLocks noGrp="1"/>
          </p:cNvSpPr>
          <p:nvPr>
            <p:ph type="dt" sz="half" idx="10"/>
          </p:nvPr>
        </p:nvSpPr>
        <p:spPr/>
        <p:txBody>
          <a:bodyPr/>
          <a:lstStyle/>
          <a:p>
            <a:fld id="{1206EC14-A019-4F04-B298-0291AD1B0079}" type="datetime1">
              <a:rPr lang="en-US" smtClean="0"/>
              <a:t>2/24/2022</a:t>
            </a:fld>
            <a:endParaRPr lang="en-IN"/>
          </a:p>
        </p:txBody>
      </p:sp>
      <p:sp>
        <p:nvSpPr>
          <p:cNvPr id="6" name="Footer Placeholder 5">
            <a:extLst>
              <a:ext uri="{FF2B5EF4-FFF2-40B4-BE49-F238E27FC236}">
                <a16:creationId xmlns:a16="http://schemas.microsoft.com/office/drawing/2014/main" id="{52B7C632-9BDF-48A1-A06E-290C480D65CF}"/>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DE69C5EB-7FCB-4255-90D7-8FC1814B045A}"/>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423005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91EE-6233-408E-9F36-B2BA7A1363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83AE62-75A3-4495-A805-75789A628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2EA1A-1221-4581-AF3C-CF5A913D6A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D91D57-0DCE-4719-935C-628B0C9BC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DDC4F4-688F-44E4-8A2E-5640E88A02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029F87-D3FC-4583-AC3C-66B8404F52EA}"/>
              </a:ext>
            </a:extLst>
          </p:cNvPr>
          <p:cNvSpPr>
            <a:spLocks noGrp="1"/>
          </p:cNvSpPr>
          <p:nvPr>
            <p:ph type="dt" sz="half" idx="10"/>
          </p:nvPr>
        </p:nvSpPr>
        <p:spPr/>
        <p:txBody>
          <a:bodyPr/>
          <a:lstStyle/>
          <a:p>
            <a:fld id="{FB2DFA52-5116-4F3B-927D-246B96A9D164}" type="datetime1">
              <a:rPr lang="en-US" smtClean="0"/>
              <a:t>2/24/2022</a:t>
            </a:fld>
            <a:endParaRPr lang="en-IN"/>
          </a:p>
        </p:txBody>
      </p:sp>
      <p:sp>
        <p:nvSpPr>
          <p:cNvPr id="8" name="Footer Placeholder 7">
            <a:extLst>
              <a:ext uri="{FF2B5EF4-FFF2-40B4-BE49-F238E27FC236}">
                <a16:creationId xmlns:a16="http://schemas.microsoft.com/office/drawing/2014/main" id="{A33A20E7-D448-42A1-9DE9-9C6AF749841C}"/>
              </a:ext>
            </a:extLst>
          </p:cNvPr>
          <p:cNvSpPr>
            <a:spLocks noGrp="1"/>
          </p:cNvSpPr>
          <p:nvPr>
            <p:ph type="ftr" sz="quarter" idx="11"/>
          </p:nvPr>
        </p:nvSpPr>
        <p:spPr/>
        <p:txBody>
          <a:bodyPr/>
          <a:lstStyle/>
          <a:p>
            <a:r>
              <a:rPr lang="en-IN"/>
              <a:t>IoT by N.Jagadesh Babu Asst.Professor,EECE.Dept.</a:t>
            </a:r>
          </a:p>
        </p:txBody>
      </p:sp>
      <p:sp>
        <p:nvSpPr>
          <p:cNvPr id="9" name="Slide Number Placeholder 8">
            <a:extLst>
              <a:ext uri="{FF2B5EF4-FFF2-40B4-BE49-F238E27FC236}">
                <a16:creationId xmlns:a16="http://schemas.microsoft.com/office/drawing/2014/main" id="{A17373BC-55A9-4431-ACF8-A1C1F9C456D4}"/>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21398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B651-9C7B-4011-BAA9-80B49C500D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71043E-2A42-41FC-A376-60952D8ED9FF}"/>
              </a:ext>
            </a:extLst>
          </p:cNvPr>
          <p:cNvSpPr>
            <a:spLocks noGrp="1"/>
          </p:cNvSpPr>
          <p:nvPr>
            <p:ph type="dt" sz="half" idx="10"/>
          </p:nvPr>
        </p:nvSpPr>
        <p:spPr/>
        <p:txBody>
          <a:bodyPr/>
          <a:lstStyle/>
          <a:p>
            <a:fld id="{0595A3E7-4CF5-4C96-9BF5-12C40E9FB67A}" type="datetime1">
              <a:rPr lang="en-US" smtClean="0"/>
              <a:t>2/24/2022</a:t>
            </a:fld>
            <a:endParaRPr lang="en-IN"/>
          </a:p>
        </p:txBody>
      </p:sp>
      <p:sp>
        <p:nvSpPr>
          <p:cNvPr id="4" name="Footer Placeholder 3">
            <a:extLst>
              <a:ext uri="{FF2B5EF4-FFF2-40B4-BE49-F238E27FC236}">
                <a16:creationId xmlns:a16="http://schemas.microsoft.com/office/drawing/2014/main" id="{960156FA-F385-4315-BA4C-EBC3C819216A}"/>
              </a:ext>
            </a:extLst>
          </p:cNvPr>
          <p:cNvSpPr>
            <a:spLocks noGrp="1"/>
          </p:cNvSpPr>
          <p:nvPr>
            <p:ph type="ftr" sz="quarter" idx="11"/>
          </p:nvPr>
        </p:nvSpPr>
        <p:spPr/>
        <p:txBody>
          <a:bodyPr/>
          <a:lstStyle/>
          <a:p>
            <a:r>
              <a:rPr lang="en-IN"/>
              <a:t>IoT by N.Jagadesh Babu Asst.Professor,EECE.Dept.</a:t>
            </a:r>
          </a:p>
        </p:txBody>
      </p:sp>
      <p:sp>
        <p:nvSpPr>
          <p:cNvPr id="5" name="Slide Number Placeholder 4">
            <a:extLst>
              <a:ext uri="{FF2B5EF4-FFF2-40B4-BE49-F238E27FC236}">
                <a16:creationId xmlns:a16="http://schemas.microsoft.com/office/drawing/2014/main" id="{F583AFC3-DB2B-4E8A-BB7A-C95FAC1606B8}"/>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139266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1122B-544C-4DEF-A3DE-94A77E852743}"/>
              </a:ext>
            </a:extLst>
          </p:cNvPr>
          <p:cNvSpPr>
            <a:spLocks noGrp="1"/>
          </p:cNvSpPr>
          <p:nvPr>
            <p:ph type="dt" sz="half" idx="10"/>
          </p:nvPr>
        </p:nvSpPr>
        <p:spPr/>
        <p:txBody>
          <a:bodyPr/>
          <a:lstStyle/>
          <a:p>
            <a:fld id="{E8158218-8B09-47B8-9705-F2FB35AFEF0D}" type="datetime1">
              <a:rPr lang="en-US" smtClean="0"/>
              <a:t>2/24/2022</a:t>
            </a:fld>
            <a:endParaRPr lang="en-IN"/>
          </a:p>
        </p:txBody>
      </p:sp>
      <p:sp>
        <p:nvSpPr>
          <p:cNvPr id="3" name="Footer Placeholder 2">
            <a:extLst>
              <a:ext uri="{FF2B5EF4-FFF2-40B4-BE49-F238E27FC236}">
                <a16:creationId xmlns:a16="http://schemas.microsoft.com/office/drawing/2014/main" id="{575AB157-165A-4EC4-A1E6-AB5533B8DF77}"/>
              </a:ext>
            </a:extLst>
          </p:cNvPr>
          <p:cNvSpPr>
            <a:spLocks noGrp="1"/>
          </p:cNvSpPr>
          <p:nvPr>
            <p:ph type="ftr" sz="quarter" idx="11"/>
          </p:nvPr>
        </p:nvSpPr>
        <p:spPr/>
        <p:txBody>
          <a:bodyPr/>
          <a:lstStyle/>
          <a:p>
            <a:r>
              <a:rPr lang="en-IN"/>
              <a:t>IoT by N.Jagadesh Babu Asst.Professor,EECE.Dept.</a:t>
            </a:r>
          </a:p>
        </p:txBody>
      </p:sp>
      <p:sp>
        <p:nvSpPr>
          <p:cNvPr id="4" name="Slide Number Placeholder 3">
            <a:extLst>
              <a:ext uri="{FF2B5EF4-FFF2-40B4-BE49-F238E27FC236}">
                <a16:creationId xmlns:a16="http://schemas.microsoft.com/office/drawing/2014/main" id="{37CD2B51-0BBB-4412-A77E-A5B664B3FA61}"/>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0279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6B70-E0C1-4661-8496-6306F1CEB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E1177F-D192-4583-AA29-EAFBB11B9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1BB66D-66A5-4599-9C36-F1BE81001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60CCB-52DA-45F7-A22D-15FD7A211166}"/>
              </a:ext>
            </a:extLst>
          </p:cNvPr>
          <p:cNvSpPr>
            <a:spLocks noGrp="1"/>
          </p:cNvSpPr>
          <p:nvPr>
            <p:ph type="dt" sz="half" idx="10"/>
          </p:nvPr>
        </p:nvSpPr>
        <p:spPr/>
        <p:txBody>
          <a:bodyPr/>
          <a:lstStyle/>
          <a:p>
            <a:fld id="{E3A40962-1E6B-48A3-9DE1-048C94BE7B1E}" type="datetime1">
              <a:rPr lang="en-US" smtClean="0"/>
              <a:t>2/24/2022</a:t>
            </a:fld>
            <a:endParaRPr lang="en-IN"/>
          </a:p>
        </p:txBody>
      </p:sp>
      <p:sp>
        <p:nvSpPr>
          <p:cNvPr id="6" name="Footer Placeholder 5">
            <a:extLst>
              <a:ext uri="{FF2B5EF4-FFF2-40B4-BE49-F238E27FC236}">
                <a16:creationId xmlns:a16="http://schemas.microsoft.com/office/drawing/2014/main" id="{BCB10281-0FA4-4D71-AB2A-C15C1329A222}"/>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B4625A41-B7EA-4DF3-AA3F-10A8F6274775}"/>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416244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DFC2-9EA2-448D-91B6-6613C6FEC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21EBA9-831C-43D3-8482-7AA38E5099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DD10C8-F6E4-420F-926C-68E9DB9D2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1ADA0-55D7-4A95-94BF-F2EE10EDE8DA}"/>
              </a:ext>
            </a:extLst>
          </p:cNvPr>
          <p:cNvSpPr>
            <a:spLocks noGrp="1"/>
          </p:cNvSpPr>
          <p:nvPr>
            <p:ph type="dt" sz="half" idx="10"/>
          </p:nvPr>
        </p:nvSpPr>
        <p:spPr/>
        <p:txBody>
          <a:bodyPr/>
          <a:lstStyle/>
          <a:p>
            <a:fld id="{2409705D-447A-40DE-8676-F1A90689C8D5}" type="datetime1">
              <a:rPr lang="en-US" smtClean="0"/>
              <a:t>2/24/2022</a:t>
            </a:fld>
            <a:endParaRPr lang="en-IN"/>
          </a:p>
        </p:txBody>
      </p:sp>
      <p:sp>
        <p:nvSpPr>
          <p:cNvPr id="6" name="Footer Placeholder 5">
            <a:extLst>
              <a:ext uri="{FF2B5EF4-FFF2-40B4-BE49-F238E27FC236}">
                <a16:creationId xmlns:a16="http://schemas.microsoft.com/office/drawing/2014/main" id="{E9A877FF-A016-4280-911F-07964B3CF1DE}"/>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9BFCA908-D94D-4498-AEC5-E57B36EB229E}"/>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91676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69807C-C182-4DE2-9AEF-9D4C55FE9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66E7BD-F9C7-41C8-B4C1-DA4D9AABB3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35B232-18CA-4BEA-8A2A-D47FE63C8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201EE-9E64-4FAB-8BFE-EE235A066DDF}" type="datetime1">
              <a:rPr lang="en-US" smtClean="0"/>
              <a:t>2/24/2022</a:t>
            </a:fld>
            <a:endParaRPr lang="en-IN"/>
          </a:p>
        </p:txBody>
      </p:sp>
      <p:sp>
        <p:nvSpPr>
          <p:cNvPr id="5" name="Footer Placeholder 4">
            <a:extLst>
              <a:ext uri="{FF2B5EF4-FFF2-40B4-BE49-F238E27FC236}">
                <a16:creationId xmlns:a16="http://schemas.microsoft.com/office/drawing/2014/main" id="{5F1E6079-6B61-40CE-B57B-953A45134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IoT by N.Jagadesh Babu Asst.Professor,EECE.Dept.</a:t>
            </a:r>
          </a:p>
        </p:txBody>
      </p:sp>
      <p:sp>
        <p:nvSpPr>
          <p:cNvPr id="6" name="Slide Number Placeholder 5">
            <a:extLst>
              <a:ext uri="{FF2B5EF4-FFF2-40B4-BE49-F238E27FC236}">
                <a16:creationId xmlns:a16="http://schemas.microsoft.com/office/drawing/2014/main" id="{9FA6B2D0-6549-4005-9147-50AC381B4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48E4C-F13E-4341-8BD6-7F02BFA6C89B}" type="slidenum">
              <a:rPr lang="en-IN" smtClean="0"/>
              <a:t>‹#›</a:t>
            </a:fld>
            <a:endParaRPr lang="en-IN"/>
          </a:p>
        </p:txBody>
      </p:sp>
    </p:spTree>
    <p:extLst>
      <p:ext uri="{BB962C8B-B14F-4D97-AF65-F5344CB8AC3E}">
        <p14:creationId xmlns:p14="http://schemas.microsoft.com/office/powerpoint/2010/main" val="863901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2CD31-2F1B-4D90-8EA1-5037885BF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55FDB6-9E41-4E39-AF2B-29505E1E1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65C4C-BEE9-4F11-9B12-84006D6D6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C0523-050D-4D37-A0CC-3626666D8D81}" type="datetime1">
              <a:rPr lang="en-US" smtClean="0"/>
              <a:t>2/24/2022</a:t>
            </a:fld>
            <a:endParaRPr lang="en-US"/>
          </a:p>
        </p:txBody>
      </p:sp>
      <p:sp>
        <p:nvSpPr>
          <p:cNvPr id="5" name="Footer Placeholder 4">
            <a:extLst>
              <a:ext uri="{FF2B5EF4-FFF2-40B4-BE49-F238E27FC236}">
                <a16:creationId xmlns:a16="http://schemas.microsoft.com/office/drawing/2014/main" id="{832CF38F-53BF-448D-A011-9F1BCFDDCA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IoT by N.Jagadesh Babu Asst.Professor,EECE.Dept.</a:t>
            </a:r>
          </a:p>
        </p:txBody>
      </p:sp>
      <p:sp>
        <p:nvSpPr>
          <p:cNvPr id="6" name="Slide Number Placeholder 5">
            <a:extLst>
              <a:ext uri="{FF2B5EF4-FFF2-40B4-BE49-F238E27FC236}">
                <a16:creationId xmlns:a16="http://schemas.microsoft.com/office/drawing/2014/main" id="{A6DCF079-5608-4175-B9D9-6EE2C0B67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66D9F-73C9-44CE-A971-8845CBD5657B}" type="slidenum">
              <a:rPr lang="en-US" smtClean="0"/>
              <a:t>‹#›</a:t>
            </a:fld>
            <a:endParaRPr lang="en-US"/>
          </a:p>
        </p:txBody>
      </p:sp>
    </p:spTree>
    <p:extLst>
      <p:ext uri="{BB962C8B-B14F-4D97-AF65-F5344CB8AC3E}">
        <p14:creationId xmlns:p14="http://schemas.microsoft.com/office/powerpoint/2010/main" val="20378975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F6296C-4D22-48C3-9F4E-DC3BCA2D989A}" type="datetime3">
              <a:rPr lang="en-US" smtClean="0"/>
              <a:t>24 February 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F42E4-BA85-4F75-B10A-7894D0DE7C3A}" type="slidenum">
              <a:rPr lang="en-IN" smtClean="0"/>
              <a:t>‹#›</a:t>
            </a:fld>
            <a:endParaRPr lang="en-IN"/>
          </a:p>
        </p:txBody>
      </p:sp>
    </p:spTree>
    <p:extLst>
      <p:ext uri="{BB962C8B-B14F-4D97-AF65-F5344CB8AC3E}">
        <p14:creationId xmlns:p14="http://schemas.microsoft.com/office/powerpoint/2010/main" val="282645909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6.png"/><Relationship Id="rId7" Type="http://schemas.openxmlformats.org/officeDocument/2006/relationships/diagramLayout" Target="../diagrams/layout1.xml"/><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64.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elprocus.com/arm-based-projects/" TargetMode="External"/><Relationship Id="rId2" Type="http://schemas.openxmlformats.org/officeDocument/2006/relationships/hyperlink" Target="https://www.elprocus.com/embedded-microprocessor-importance-and-its-real-time-applications/" TargetMode="Externa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hyperlink" Target="https://www.elprocus.com/8051-microcontroller-architecture-and-applications/" TargetMode="External"/><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elprocus.com/different-types-of-memory-modules-used-embedded-system/" TargetMode="Externa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267" y="1871134"/>
            <a:ext cx="10363200" cy="1298973"/>
          </a:xfrm>
        </p:spPr>
        <p:txBody>
          <a:bodyPr>
            <a:noAutofit/>
          </a:bodyPr>
          <a:lstStyle/>
          <a:p>
            <a:pPr algn="l"/>
            <a:r>
              <a:rPr lang="en-US" sz="2844" dirty="0"/>
              <a:t>Topic for the class:</a:t>
            </a:r>
            <a:r>
              <a:rPr lang="en-IN" sz="3200" b="1" dirty="0">
                <a:solidFill>
                  <a:schemeClr val="accent5">
                    <a:lumMod val="75000"/>
                  </a:schemeClr>
                </a:solidFill>
              </a:rPr>
              <a:t>INTRODUCTION Sensors</a:t>
            </a:r>
            <a:r>
              <a:rPr lang="en-US" sz="2844" dirty="0">
                <a:solidFill>
                  <a:schemeClr val="accent5">
                    <a:lumMod val="75000"/>
                  </a:schemeClr>
                </a:solidFill>
              </a:rPr>
              <a:t/>
            </a:r>
            <a:br>
              <a:rPr lang="en-US" sz="2844" dirty="0">
                <a:solidFill>
                  <a:schemeClr val="accent5">
                    <a:lumMod val="75000"/>
                  </a:schemeClr>
                </a:solidFill>
              </a:rPr>
            </a:br>
            <a:r>
              <a:rPr lang="en-US" sz="2844" dirty="0"/>
              <a:t>Unit II : </a:t>
            </a:r>
            <a:r>
              <a:rPr lang="en-US" sz="2800" b="1" dirty="0">
                <a:solidFill>
                  <a:schemeClr val="accent5">
                    <a:lumMod val="50000"/>
                  </a:schemeClr>
                </a:solidFill>
              </a:rPr>
              <a:t>Introduction to Sensors, Microcontrollers, and Their Interfacing</a:t>
            </a:r>
            <a:r>
              <a:rPr lang="en-US" sz="2844"/>
              <a:t/>
            </a:r>
            <a:br>
              <a:rPr lang="en-US" sz="2844"/>
            </a:br>
            <a:endParaRPr lang="en-US" sz="2844" dirty="0"/>
          </a:p>
        </p:txBody>
      </p:sp>
      <p:sp>
        <p:nvSpPr>
          <p:cNvPr id="7" name="Date Placeholder 6"/>
          <p:cNvSpPr>
            <a:spLocks noGrp="1"/>
          </p:cNvSpPr>
          <p:nvPr>
            <p:ph type="dt" sz="half" idx="10"/>
          </p:nvPr>
        </p:nvSpPr>
        <p:spPr/>
        <p:txBody>
          <a:bodyPr/>
          <a:lstStyle/>
          <a:p>
            <a:fld id="{3187682E-5518-40F2-A015-002B8C7870F7}" type="datetime1">
              <a:rPr lang="en-US" smtClean="0"/>
              <a:t>2/24/2022</a:t>
            </a:fld>
            <a:endParaRPr lang="en-US" dirty="0"/>
          </a:p>
        </p:txBody>
      </p:sp>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384800" y="394547"/>
            <a:ext cx="1185333" cy="1128110"/>
          </a:xfrm>
          <a:prstGeom prst="rect">
            <a:avLst/>
          </a:prstGeom>
          <a:noFill/>
        </p:spPr>
      </p:pic>
      <p:sp>
        <p:nvSpPr>
          <p:cNvPr id="4" name="Subtitle 3"/>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IN" sz="5400" dirty="0"/>
              <a:t>Gas sensor – MQ-02/05</a:t>
            </a:r>
          </a:p>
        </p:txBody>
      </p:sp>
      <p:sp>
        <p:nvSpPr>
          <p:cNvPr id="14" name="sketchy line">
            <a:extLst>
              <a:ext uri="{FF2B5EF4-FFF2-40B4-BE49-F238E27FC236}">
                <a16:creationId xmlns:a16="http://schemas.microsoft.com/office/drawing/2014/main" id="{B2DD41CD-8F47-4F56-AD12-4E2FF76969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572493" y="2071316"/>
            <a:ext cx="6713552" cy="4119172"/>
          </a:xfrm>
          <a:prstGeom prst="rect">
            <a:avLst/>
          </a:prstGeom>
        </p:spPr>
        <p:txBody>
          <a:bodyPr anchor="t">
            <a:normAutofit/>
          </a:bodyPr>
          <a:lstStyle/>
          <a:p>
            <a:r>
              <a:rPr lang="en-IN" sz="2000" dirty="0"/>
              <a:t>This sensor is capable of detecting H2, LPG, CH4, Alcohol and smoke. </a:t>
            </a:r>
          </a:p>
          <a:p>
            <a:r>
              <a:rPr lang="en-IN" sz="2000" dirty="0"/>
              <a:t>Due to its high sensitivity and fast response time, measurements can be taken as quick as desired. </a:t>
            </a:r>
          </a:p>
          <a:p>
            <a:r>
              <a:rPr lang="en-IN" sz="2000" dirty="0"/>
              <a:t>When any  flammable gas flows through this sensor the coil inside this sensor burns and so, the resistance of the coil decreases. Hence, the output voltage starts increasing, which can be detected using a micro controller. </a:t>
            </a:r>
          </a:p>
          <a:p>
            <a:r>
              <a:rPr lang="en-IN" sz="2000" b="1" dirty="0"/>
              <a:t>Note: MQ-</a:t>
            </a:r>
            <a:r>
              <a:rPr lang="en-IN" sz="2000" dirty="0"/>
              <a:t>05 is not sensitive to smoke. Hence, MQ-02 is preferred for smoke detection applications. Also, MQ-02 is not very good for detecting the low level LPG presence. </a:t>
            </a:r>
          </a:p>
          <a:p>
            <a:endParaRPr lang="en-IN" sz="2000" dirty="0"/>
          </a:p>
        </p:txBody>
      </p:sp>
      <p:pic>
        <p:nvPicPr>
          <p:cNvPr id="7" name="Picture 2" descr="MQ-2 MQ2 Gas Sensor Modul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5" r="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5B83AE9-E5F8-49B9-84B5-CD9D7A7AFAC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F56F0F63-7043-41E7-959D-2C5FC82BB851}"/>
              </a:ext>
            </a:extLst>
          </p:cNvPr>
          <p:cNvSpPr>
            <a:spLocks noGrp="1"/>
          </p:cNvSpPr>
          <p:nvPr>
            <p:ph type="dt" sz="half" idx="10"/>
          </p:nvPr>
        </p:nvSpPr>
        <p:spPr/>
        <p:txBody>
          <a:bodyPr/>
          <a:lstStyle/>
          <a:p>
            <a:fld id="{B241EFA5-4221-47D2-9AA9-D91A2143E56E}" type="datetime1">
              <a:rPr lang="en-US" smtClean="0"/>
              <a:t>2/24/2022</a:t>
            </a:fld>
            <a:endParaRPr lang="en-IN"/>
          </a:p>
        </p:txBody>
      </p:sp>
      <p:sp>
        <p:nvSpPr>
          <p:cNvPr id="6" name="Slide Number Placeholder 5">
            <a:extLst>
              <a:ext uri="{FF2B5EF4-FFF2-40B4-BE49-F238E27FC236}">
                <a16:creationId xmlns:a16="http://schemas.microsoft.com/office/drawing/2014/main" id="{F0823ED5-D395-45A8-BE4B-F254CB0263FC}"/>
              </a:ext>
            </a:extLst>
          </p:cNvPr>
          <p:cNvSpPr>
            <a:spLocks noGrp="1"/>
          </p:cNvSpPr>
          <p:nvPr>
            <p:ph type="sldNum" sz="quarter" idx="12"/>
          </p:nvPr>
        </p:nvSpPr>
        <p:spPr/>
        <p:txBody>
          <a:bodyPr/>
          <a:lstStyle/>
          <a:p>
            <a:fld id="{37E48E4C-F13E-4341-8BD6-7F02BFA6C89B}" type="slidenum">
              <a:rPr lang="en-IN" smtClean="0"/>
              <a:t>10</a:t>
            </a:fld>
            <a:endParaRPr lang="en-IN"/>
          </a:p>
        </p:txBody>
      </p:sp>
    </p:spTree>
    <p:extLst>
      <p:ext uri="{BB962C8B-B14F-4D97-AF65-F5344CB8AC3E}">
        <p14:creationId xmlns:p14="http://schemas.microsoft.com/office/powerpoint/2010/main" val="41368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3">
            <a:extLst>
              <a:ext uri="{FF2B5EF4-FFF2-40B4-BE49-F238E27FC236}">
                <a16:creationId xmlns:a16="http://schemas.microsoft.com/office/drawing/2014/main" id="{57E1E5E6-F385-4E9C-B201-BA5BDE5CAD5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3"/>
          </p:nvPr>
        </p:nvSpPr>
        <p:spPr>
          <a:xfrm>
            <a:off x="593610" y="2121763"/>
            <a:ext cx="3822192" cy="3773010"/>
          </a:xfrm>
          <a:prstGeom prst="rect">
            <a:avLst/>
          </a:prstGeom>
        </p:spPr>
        <p:txBody>
          <a:bodyPr>
            <a:normAutofit/>
          </a:bodyPr>
          <a:lstStyle/>
          <a:p>
            <a:r>
              <a:rPr lang="en-IN" sz="2000" dirty="0">
                <a:solidFill>
                  <a:schemeClr val="bg1"/>
                </a:solidFill>
              </a:rPr>
              <a:t>The greater the gas concentration, the greater the output voltage.</a:t>
            </a:r>
          </a:p>
          <a:p>
            <a:r>
              <a:rPr lang="en-IN" sz="2000" dirty="0">
                <a:solidFill>
                  <a:schemeClr val="bg1"/>
                </a:solidFill>
              </a:rPr>
              <a:t>The lower the gas concentration, the lower the output voltage.</a:t>
            </a:r>
          </a:p>
          <a:p>
            <a:r>
              <a:rPr lang="en-IN" sz="2000" dirty="0">
                <a:solidFill>
                  <a:schemeClr val="bg1"/>
                </a:solidFill>
              </a:rPr>
              <a:t>The MQ-02 also has a potentiometer which helps to adjust the sensitivity to smoke. </a:t>
            </a:r>
          </a:p>
          <a:p>
            <a:r>
              <a:rPr lang="en-IN" sz="2000" dirty="0">
                <a:solidFill>
                  <a:schemeClr val="bg1"/>
                </a:solidFill>
              </a:rPr>
              <a:t>With POT,  One can change how sensitive it is to smoke. This is called calibration. </a:t>
            </a:r>
          </a:p>
          <a:p>
            <a:endParaRPr lang="en-IN" sz="2000" dirty="0">
              <a:solidFill>
                <a:schemeClr val="bg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2349784"/>
            <a:ext cx="6596652" cy="253170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D434D25B-1F7F-4310-9F41-B29FE497E06A}"/>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
        <p:nvSpPr>
          <p:cNvPr id="2" name="Date Placeholder 1">
            <a:extLst>
              <a:ext uri="{FF2B5EF4-FFF2-40B4-BE49-F238E27FC236}">
                <a16:creationId xmlns:a16="http://schemas.microsoft.com/office/drawing/2014/main" id="{20FF527E-C0C2-486C-99EE-AB96F2B0CE72}"/>
              </a:ext>
            </a:extLst>
          </p:cNvPr>
          <p:cNvSpPr>
            <a:spLocks noGrp="1"/>
          </p:cNvSpPr>
          <p:nvPr>
            <p:ph type="dt" sz="half" idx="10"/>
          </p:nvPr>
        </p:nvSpPr>
        <p:spPr/>
        <p:txBody>
          <a:bodyPr/>
          <a:lstStyle/>
          <a:p>
            <a:fld id="{0EDEB271-C04D-4DA4-9275-DCF8AB8AF3CD}" type="datetime1">
              <a:rPr lang="en-US" smtClean="0"/>
              <a:t>2/24/2022</a:t>
            </a:fld>
            <a:endParaRPr lang="en-IN"/>
          </a:p>
        </p:txBody>
      </p:sp>
      <p:sp>
        <p:nvSpPr>
          <p:cNvPr id="4" name="Slide Number Placeholder 3">
            <a:extLst>
              <a:ext uri="{FF2B5EF4-FFF2-40B4-BE49-F238E27FC236}">
                <a16:creationId xmlns:a16="http://schemas.microsoft.com/office/drawing/2014/main" id="{4A586DBE-8CB7-4061-927F-FCA5632EF82C}"/>
              </a:ext>
            </a:extLst>
          </p:cNvPr>
          <p:cNvSpPr>
            <a:spLocks noGrp="1"/>
          </p:cNvSpPr>
          <p:nvPr>
            <p:ph type="sldNum" sz="quarter" idx="12"/>
          </p:nvPr>
        </p:nvSpPr>
        <p:spPr/>
        <p:txBody>
          <a:bodyPr/>
          <a:lstStyle/>
          <a:p>
            <a:fld id="{37E48E4C-F13E-4341-8BD6-7F02BFA6C89B}" type="slidenum">
              <a:rPr lang="en-IN" smtClean="0"/>
              <a:t>11</a:t>
            </a:fld>
            <a:endParaRPr lang="en-IN"/>
          </a:p>
        </p:txBody>
      </p:sp>
    </p:spTree>
    <p:extLst>
      <p:ext uri="{BB962C8B-B14F-4D97-AF65-F5344CB8AC3E}">
        <p14:creationId xmlns:p14="http://schemas.microsoft.com/office/powerpoint/2010/main" val="381192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
            </a:r>
            <a:br>
              <a:rPr lang="en-US" sz="2200" kern="1200">
                <a:solidFill>
                  <a:schemeClr val="bg1"/>
                </a:solidFill>
                <a:latin typeface="+mj-lt"/>
                <a:ea typeface="+mj-ea"/>
                <a:cs typeface="+mj-cs"/>
              </a:rPr>
            </a:br>
            <a:r>
              <a:rPr lang="en-US" sz="2200" kern="1200">
                <a:solidFill>
                  <a:schemeClr val="bg1"/>
                </a:solidFill>
                <a:latin typeface="+mj-lt"/>
                <a:ea typeface="+mj-ea"/>
                <a:cs typeface="+mj-cs"/>
              </a:rPr>
              <a:t>pin details AND CONNECTION DIAGRAM</a:t>
            </a:r>
          </a:p>
        </p:txBody>
      </p:sp>
      <p:pic>
        <p:nvPicPr>
          <p:cNvPr id="9" name="Picture 8"/>
          <p:cNvPicPr>
            <a:picLocks noChangeAspect="1"/>
          </p:cNvPicPr>
          <p:nvPr/>
        </p:nvPicPr>
        <p:blipFill>
          <a:blip r:embed="rId2"/>
          <a:stretch>
            <a:fillRect/>
          </a:stretch>
        </p:blipFill>
        <p:spPr>
          <a:xfrm>
            <a:off x="998806" y="1675227"/>
            <a:ext cx="9706708" cy="4531021"/>
          </a:xfrm>
          <a:prstGeom prst="rect">
            <a:avLst/>
          </a:prstGeom>
        </p:spPr>
      </p:pic>
      <p:sp>
        <p:nvSpPr>
          <p:cNvPr id="3" name="Date Placeholder 2">
            <a:extLst>
              <a:ext uri="{FF2B5EF4-FFF2-40B4-BE49-F238E27FC236}">
                <a16:creationId xmlns:a16="http://schemas.microsoft.com/office/drawing/2014/main" id="{86BDC53C-EBF6-46AA-8B54-BF7BFC4E1EB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D375B441-E639-4074-8B75-5A4A6BE0E587}" type="datetime1">
              <a:rPr lang="en-US" smtClean="0"/>
              <a:pPr>
                <a:spcAft>
                  <a:spcPts val="600"/>
                </a:spcAft>
              </a:pPr>
              <a:t>2/24/2022</a:t>
            </a:fld>
            <a:endParaRPr lang="en-US"/>
          </a:p>
        </p:txBody>
      </p:sp>
      <p:sp>
        <p:nvSpPr>
          <p:cNvPr id="4" name="Slide Number Placeholder 3">
            <a:extLst>
              <a:ext uri="{FF2B5EF4-FFF2-40B4-BE49-F238E27FC236}">
                <a16:creationId xmlns:a16="http://schemas.microsoft.com/office/drawing/2014/main" id="{D9E4281D-4517-4326-9BDF-B2FA7BA938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E48E4C-F13E-4341-8BD6-7F02BFA6C89B}" type="slidenum">
              <a:rPr lang="en-US" smtClean="0"/>
              <a:pPr>
                <a:spcAft>
                  <a:spcPts val="600"/>
                </a:spcAft>
              </a:pPr>
              <a:t>12</a:t>
            </a:fld>
            <a:endParaRPr lang="en-US"/>
          </a:p>
        </p:txBody>
      </p:sp>
      <p:pic>
        <p:nvPicPr>
          <p:cNvPr id="5" name="Picture 2">
            <a:extLst>
              <a:ext uri="{FF2B5EF4-FFF2-40B4-BE49-F238E27FC236}">
                <a16:creationId xmlns:a16="http://schemas.microsoft.com/office/drawing/2014/main" id="{67512202-C58D-441E-B060-BABFF7783A54}"/>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472799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809A71D-4273-44B2-9F9F-B24A0981252B}"/>
              </a:ext>
            </a:extLst>
          </p:cNvPr>
          <p:cNvSpPr>
            <a:spLocks noGrp="1"/>
          </p:cNvSpPr>
          <p:nvPr>
            <p:ph type="title"/>
          </p:nvPr>
        </p:nvSpPr>
        <p:spPr>
          <a:xfrm>
            <a:off x="645064" y="442802"/>
            <a:ext cx="4472846" cy="1283541"/>
          </a:xfrm>
        </p:spPr>
        <p:txBody>
          <a:bodyPr vert="horz" lIns="91440" tIns="45720" rIns="91440" bIns="45720" rtlCol="0" anchor="b">
            <a:normAutofit fontScale="90000"/>
          </a:bodyPr>
          <a:lstStyle/>
          <a:p>
            <a:r>
              <a:rPr lang="en-US" sz="3600" kern="1200" dirty="0">
                <a:solidFill>
                  <a:schemeClr val="tx1"/>
                </a:solidFill>
                <a:latin typeface="Times New Roman" panose="02020603050405020304" pitchFamily="18" charset="0"/>
                <a:cs typeface="Times New Roman" panose="02020603050405020304" pitchFamily="18" charset="0"/>
              </a:rPr>
              <a:t>Connection Diagra</a:t>
            </a:r>
            <a:r>
              <a:rPr lang="en-US" sz="3600" dirty="0">
                <a:latin typeface="Times New Roman" panose="02020603050405020304" pitchFamily="18" charset="0"/>
                <a:cs typeface="Times New Roman" panose="02020603050405020304" pitchFamily="18" charset="0"/>
              </a:rPr>
              <a:t>m of NodeMCU to MQ-02 sensor</a:t>
            </a:r>
            <a:endParaRPr lang="en-US" sz="3600" kern="1200" dirty="0">
              <a:solidFill>
                <a:schemeClr val="tx1"/>
              </a:solidFill>
              <a:latin typeface="Times New Roman" panose="02020603050405020304" pitchFamily="18" charset="0"/>
              <a:cs typeface="Times New Roman" panose="02020603050405020304" pitchFamily="18" charset="0"/>
            </a:endParaRPr>
          </a:p>
        </p:txBody>
      </p:sp>
      <p:sp>
        <p:nvSpPr>
          <p:cNvPr id="9" name="Rectangle 13">
            <a:extLst>
              <a:ext uri="{FF2B5EF4-FFF2-40B4-BE49-F238E27FC236}">
                <a16:creationId xmlns:a16="http://schemas.microsoft.com/office/drawing/2014/main" id="{169CC832-2974-4E8D-90ED-3E2941BA73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10E90A-4921-4254-9157-256B1853ACE9}"/>
              </a:ext>
            </a:extLst>
          </p:cNvPr>
          <p:cNvSpPr>
            <a:spLocks noGrp="1"/>
          </p:cNvSpPr>
          <p:nvPr>
            <p:ph sz="quarter" idx="4294967295"/>
          </p:nvPr>
        </p:nvSpPr>
        <p:spPr>
          <a:xfrm>
            <a:off x="645065" y="1972345"/>
            <a:ext cx="4322719" cy="3570699"/>
          </a:xfrm>
        </p:spPr>
        <p:txBody>
          <a:bodyPr vert="horz" lIns="91440" tIns="45720" rIns="91440" bIns="45720" rtlCol="0" anchor="ctr">
            <a:normAutofit/>
          </a:bodyPr>
          <a:lstStyle/>
          <a:p>
            <a:r>
              <a:rPr lang="en-US" sz="1800" dirty="0">
                <a:latin typeface="Times New Roman" panose="02020603050405020304" pitchFamily="18" charset="0"/>
                <a:cs typeface="Times New Roman" panose="02020603050405020304" pitchFamily="18" charset="0"/>
              </a:rPr>
              <a:t>MQ-02 has VCC(power) ,Ground followed by Analog and Digital pins.</a:t>
            </a:r>
          </a:p>
          <a:p>
            <a:r>
              <a:rPr lang="en-US" sz="1800" dirty="0">
                <a:latin typeface="Times New Roman" panose="02020603050405020304" pitchFamily="18" charset="0"/>
                <a:cs typeface="Times New Roman" panose="02020603050405020304" pitchFamily="18" charset="0"/>
              </a:rPr>
              <a:t>Data can be Read from Analog/digital based on the requirement and necessity .</a:t>
            </a:r>
          </a:p>
          <a:p>
            <a:r>
              <a:rPr lang="en-US" sz="1800" dirty="0">
                <a:latin typeface="Times New Roman" panose="02020603050405020304" pitchFamily="18" charset="0"/>
                <a:cs typeface="Times New Roman" panose="02020603050405020304" pitchFamily="18" charset="0"/>
              </a:rPr>
              <a:t>A0 pin is connected to data(Analog Pin) of MQ-02 .</a:t>
            </a:r>
          </a:p>
          <a:p>
            <a:r>
              <a:rPr lang="en-US" sz="1800" dirty="0">
                <a:latin typeface="Times New Roman" panose="02020603050405020304" pitchFamily="18" charset="0"/>
                <a:cs typeface="Times New Roman" panose="02020603050405020304" pitchFamily="18" charset="0"/>
              </a:rPr>
              <a:t>Ground &amp; VCC are connected at both the ends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a:extLst>
              <a:ext uri="{FF2B5EF4-FFF2-40B4-BE49-F238E27FC236}">
                <a16:creationId xmlns:a16="http://schemas.microsoft.com/office/drawing/2014/main" id="{08980754-6F4B-43C9-B9BE-127B6BED65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E9C622-BF90-4F12-9DC1-863AF237603F}"/>
              </a:ext>
            </a:extLst>
          </p:cNvPr>
          <p:cNvPicPr>
            <a:picLocks noChangeAspect="1"/>
          </p:cNvPicPr>
          <p:nvPr/>
        </p:nvPicPr>
        <p:blipFill>
          <a:blip r:embed="rId2"/>
          <a:stretch>
            <a:fillRect/>
          </a:stretch>
        </p:blipFill>
        <p:spPr>
          <a:xfrm>
            <a:off x="5918916" y="1313601"/>
            <a:ext cx="5628018" cy="3489371"/>
          </a:xfrm>
          <a:prstGeom prst="rect">
            <a:avLst/>
          </a:prstGeom>
        </p:spPr>
      </p:pic>
      <p:sp>
        <p:nvSpPr>
          <p:cNvPr id="4" name="Date Placeholder 3">
            <a:extLst>
              <a:ext uri="{FF2B5EF4-FFF2-40B4-BE49-F238E27FC236}">
                <a16:creationId xmlns:a16="http://schemas.microsoft.com/office/drawing/2014/main" id="{5CCBF682-DC49-42EA-9BC8-5FDE26E9D3BE}"/>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9139B526-A106-4890-9EDF-E44FD772FCA0}" type="datetime1">
              <a:rPr lang="en-US" smtClean="0"/>
              <a:pPr>
                <a:spcAft>
                  <a:spcPts val="600"/>
                </a:spcAft>
              </a:pPr>
              <a:t>2/24/2022</a:t>
            </a:fld>
            <a:endParaRPr lang="en-US"/>
          </a:p>
        </p:txBody>
      </p:sp>
      <p:sp>
        <p:nvSpPr>
          <p:cNvPr id="5" name="Slide Number Placeholder 4">
            <a:extLst>
              <a:ext uri="{FF2B5EF4-FFF2-40B4-BE49-F238E27FC236}">
                <a16:creationId xmlns:a16="http://schemas.microsoft.com/office/drawing/2014/main" id="{D2C43153-6F8F-4663-905E-D0734D774FE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7E48E4C-F13E-4341-8BD6-7F02BFA6C89B}" type="slidenum">
              <a:rPr lang="en-US" smtClean="0"/>
              <a:pPr>
                <a:spcAft>
                  <a:spcPts val="600"/>
                </a:spcAft>
              </a:pPr>
              <a:t>13</a:t>
            </a:fld>
            <a:endParaRPr lang="en-US"/>
          </a:p>
        </p:txBody>
      </p:sp>
      <p:pic>
        <p:nvPicPr>
          <p:cNvPr id="27" name="Picture 2" descr="Text&#10;&#10;Description automatically generated with medium confidence">
            <a:extLst>
              <a:ext uri="{FF2B5EF4-FFF2-40B4-BE49-F238E27FC236}">
                <a16:creationId xmlns:a16="http://schemas.microsoft.com/office/drawing/2014/main" id="{0D46C819-3F9B-4410-9A86-BE4CFD3A98EE}"/>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72656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095C5-AB04-4F23-A2FB-E511E6C3081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Code to Interface A0 of NodeMCU with MQ-02 </a:t>
            </a:r>
          </a:p>
        </p:txBody>
      </p:sp>
      <p:pic>
        <p:nvPicPr>
          <p:cNvPr id="7" name="Content Placeholder 6">
            <a:extLst>
              <a:ext uri="{FF2B5EF4-FFF2-40B4-BE49-F238E27FC236}">
                <a16:creationId xmlns:a16="http://schemas.microsoft.com/office/drawing/2014/main" id="{080ED3D3-5BB1-41E7-8555-75EC86A44AA3}"/>
              </a:ext>
            </a:extLst>
          </p:cNvPr>
          <p:cNvPicPr>
            <a:picLocks noGrp="1" noChangeAspect="1"/>
          </p:cNvPicPr>
          <p:nvPr>
            <p:ph idx="1"/>
          </p:nvPr>
        </p:nvPicPr>
        <p:blipFill>
          <a:blip r:embed="rId2"/>
          <a:stretch>
            <a:fillRect/>
          </a:stretch>
        </p:blipFill>
        <p:spPr>
          <a:xfrm>
            <a:off x="3520497" y="613412"/>
            <a:ext cx="8069764" cy="4954839"/>
          </a:xfrm>
          <a:prstGeom prst="rect">
            <a:avLst/>
          </a:prstGeom>
        </p:spPr>
      </p:pic>
      <p:sp>
        <p:nvSpPr>
          <p:cNvPr id="4" name="Date Placeholder 3">
            <a:extLst>
              <a:ext uri="{FF2B5EF4-FFF2-40B4-BE49-F238E27FC236}">
                <a16:creationId xmlns:a16="http://schemas.microsoft.com/office/drawing/2014/main" id="{F0EAD93F-5058-417C-97F0-46960C5F90B2}"/>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fld id="{7BB9DFFF-6375-4EAD-8278-2499DBC77426}" type="datetime1">
              <a:rPr lang="en-US">
                <a:solidFill>
                  <a:srgbClr val="FFFFFF"/>
                </a:solidFill>
              </a:rPr>
              <a:pPr>
                <a:spcAft>
                  <a:spcPts val="600"/>
                </a:spcAft>
              </a:pPr>
              <a:t>2/24/2022</a:t>
            </a:fld>
            <a:endParaRPr lang="en-US">
              <a:solidFill>
                <a:srgbClr val="FFFFFF"/>
              </a:solidFill>
            </a:endParaRPr>
          </a:p>
        </p:txBody>
      </p:sp>
      <p:sp>
        <p:nvSpPr>
          <p:cNvPr id="5" name="Slide Number Placeholder 4">
            <a:extLst>
              <a:ext uri="{FF2B5EF4-FFF2-40B4-BE49-F238E27FC236}">
                <a16:creationId xmlns:a16="http://schemas.microsoft.com/office/drawing/2014/main" id="{E77E9DE7-8707-490A-BE69-CA2AB0FE02B4}"/>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37E48E4C-F13E-4341-8BD6-7F02BFA6C89B}" type="slidenum">
              <a:rPr lang="en-US">
                <a:solidFill>
                  <a:srgbClr val="898989"/>
                </a:solidFill>
              </a:rPr>
              <a:pPr>
                <a:spcAft>
                  <a:spcPts val="600"/>
                </a:spcAft>
              </a:pPr>
              <a:t>14</a:t>
            </a:fld>
            <a:endParaRPr lang="en-US">
              <a:solidFill>
                <a:srgbClr val="898989"/>
              </a:solidFill>
            </a:endParaRPr>
          </a:p>
        </p:txBody>
      </p:sp>
      <p:sp>
        <p:nvSpPr>
          <p:cNvPr id="11" name="TextBox 10">
            <a:extLst>
              <a:ext uri="{FF2B5EF4-FFF2-40B4-BE49-F238E27FC236}">
                <a16:creationId xmlns:a16="http://schemas.microsoft.com/office/drawing/2014/main" id="{4814D5E3-6356-4DD6-B4AA-BCA8A7B4963F}"/>
              </a:ext>
            </a:extLst>
          </p:cNvPr>
          <p:cNvSpPr txBox="1"/>
          <p:nvPr/>
        </p:nvSpPr>
        <p:spPr>
          <a:xfrm>
            <a:off x="3158354" y="5875256"/>
            <a:ext cx="7268536" cy="369332"/>
          </a:xfrm>
          <a:prstGeom prst="rect">
            <a:avLst/>
          </a:prstGeom>
          <a:noFill/>
        </p:spPr>
        <p:txBody>
          <a:bodyPr wrap="square">
            <a:spAutoFit/>
          </a:bodyPr>
          <a:lstStyle/>
          <a:p>
            <a:pPr marL="0" indent="0" algn="ctr">
              <a:buNone/>
            </a:pPr>
            <a:r>
              <a:rPr lang="en-IN" sz="1800" b="1" dirty="0"/>
              <a:t>Video link </a:t>
            </a:r>
            <a:r>
              <a:rPr lang="en-IN" sz="1800" b="1" dirty="0" err="1"/>
              <a:t>demo</a:t>
            </a:r>
            <a:r>
              <a:rPr lang="en-IN" sz="1800" dirty="0" err="1"/>
              <a:t>:https</a:t>
            </a:r>
            <a:r>
              <a:rPr lang="en-IN" sz="1800" dirty="0"/>
              <a:t>://youtu.be/BeMy4hepOVI</a:t>
            </a:r>
          </a:p>
        </p:txBody>
      </p:sp>
      <p:pic>
        <p:nvPicPr>
          <p:cNvPr id="13" name="Picture 2" descr="Text&#10;&#10;Description automatically generated with medium confidence">
            <a:extLst>
              <a:ext uri="{FF2B5EF4-FFF2-40B4-BE49-F238E27FC236}">
                <a16:creationId xmlns:a16="http://schemas.microsoft.com/office/drawing/2014/main" id="{54E961A7-F1E9-42A6-B837-ECFFDC3E7387}"/>
              </a:ext>
            </a:extLst>
          </p:cNvPr>
          <p:cNvPicPr>
            <a:picLocks noChangeAspect="1" noChangeArrowheads="1"/>
          </p:cNvPicPr>
          <p:nvPr/>
        </p:nvPicPr>
        <p:blipFill>
          <a:blip r:embed="rId3" cstate="print"/>
          <a:srcRect/>
          <a:stretch>
            <a:fillRect/>
          </a:stretch>
        </p:blipFill>
        <p:spPr bwMode="auto">
          <a:xfrm>
            <a:off x="10268798" y="136525"/>
            <a:ext cx="1923202" cy="593171"/>
          </a:xfrm>
          <a:prstGeom prst="rect">
            <a:avLst/>
          </a:prstGeom>
          <a:noFill/>
          <a:ln w="9525">
            <a:noFill/>
            <a:miter lim="800000"/>
            <a:headEnd/>
            <a:tailEnd/>
          </a:ln>
        </p:spPr>
      </p:pic>
    </p:spTree>
    <p:extLst>
      <p:ext uri="{BB962C8B-B14F-4D97-AF65-F5344CB8AC3E}">
        <p14:creationId xmlns:p14="http://schemas.microsoft.com/office/powerpoint/2010/main" val="53828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AE48C4B-3A90-42C3-BA00-6092B4771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sz="5400"/>
              <a:t>MQ05 Working</a:t>
            </a:r>
            <a:endParaRPr lang="en-IN" sz="5400"/>
          </a:p>
        </p:txBody>
      </p:sp>
      <p:pic>
        <p:nvPicPr>
          <p:cNvPr id="4100" name="Picture 4" descr="C:\Users\Shriram K Vasudevan\Desktop\iot\Shriram IoT\IMG_20180325_1558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63" r="40332" b="1"/>
          <a:stretch/>
        </p:blipFill>
        <p:spPr bwMode="auto">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noFill/>
          <a:extLst>
            <a:ext uri="{909E8E84-426E-40DD-AFC4-6F175D3DCCD1}">
              <a14:hiddenFill xmlns:a14="http://schemas.microsoft.com/office/drawing/2010/main">
                <a:solidFill>
                  <a:srgbClr val="FFFFFF"/>
                </a:solidFill>
              </a14:hiddenFill>
            </a:ext>
          </a:extLst>
        </p:spPr>
      </p:pic>
      <p:sp>
        <p:nvSpPr>
          <p:cNvPr id="75" name="sketch line">
            <a:extLst>
              <a:ext uri="{FF2B5EF4-FFF2-40B4-BE49-F238E27FC236}">
                <a16:creationId xmlns:a16="http://schemas.microsoft.com/office/drawing/2014/main" id="{F919E280-CA27-4214-97E6-294E0C3BC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descr="C:\Users\Shriram K Vasudevan\Desktop\iot\Shriram IoT\IMG_20180325_1557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5" r="5653" b="3"/>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4654296" y="2706624"/>
            <a:ext cx="6894576" cy="3483864"/>
          </a:xfrm>
          <a:prstGeom prst="rect">
            <a:avLst/>
          </a:prstGeom>
        </p:spPr>
        <p:txBody>
          <a:bodyPr>
            <a:normAutofit/>
          </a:bodyPr>
          <a:lstStyle/>
          <a:p>
            <a:r>
              <a:rPr lang="en-US" sz="2200"/>
              <a:t>Most suitable for H2, LPG, Alcohol detection. </a:t>
            </a:r>
          </a:p>
          <a:p>
            <a:r>
              <a:rPr lang="en-US" sz="2200"/>
              <a:t>Used in Home / Industry. </a:t>
            </a:r>
            <a:r>
              <a:rPr lang="en-IN" sz="2200"/>
              <a:t> </a:t>
            </a:r>
          </a:p>
          <a:p>
            <a:r>
              <a:rPr lang="en-IN" sz="2200"/>
              <a:t>Highly sensitive and can be tuned further as well. (With POT). </a:t>
            </a:r>
          </a:p>
          <a:p>
            <a:r>
              <a:rPr lang="en-IN" sz="2200"/>
              <a:t>Analog Sensor – So A0 of the MCU to be used. (Support for Digital Output is available in few latest versions)  </a:t>
            </a:r>
          </a:p>
          <a:p>
            <a:r>
              <a:rPr lang="en-IN" sz="2200"/>
              <a:t>The output voltage from the Gas sensor increases when the concentration of gas increases.  </a:t>
            </a:r>
          </a:p>
          <a:p>
            <a:r>
              <a:rPr lang="en-US" sz="2200"/>
              <a:t>Suitable for LPG detection. </a:t>
            </a:r>
            <a:endParaRPr lang="en-IN" sz="2200"/>
          </a:p>
        </p:txBody>
      </p:sp>
      <p:sp>
        <p:nvSpPr>
          <p:cNvPr id="4" name="Date Placeholder 3">
            <a:extLst>
              <a:ext uri="{FF2B5EF4-FFF2-40B4-BE49-F238E27FC236}">
                <a16:creationId xmlns:a16="http://schemas.microsoft.com/office/drawing/2014/main" id="{39538D16-0F3A-45F1-BFDE-705CCDD855F9}"/>
              </a:ext>
            </a:extLst>
          </p:cNvPr>
          <p:cNvSpPr>
            <a:spLocks noGrp="1"/>
          </p:cNvSpPr>
          <p:nvPr>
            <p:ph type="dt" sz="half" idx="10"/>
          </p:nvPr>
        </p:nvSpPr>
        <p:spPr>
          <a:xfrm>
            <a:off x="838200" y="6356350"/>
            <a:ext cx="2743200" cy="365125"/>
          </a:xfrm>
        </p:spPr>
        <p:txBody>
          <a:bodyPr>
            <a:normAutofit/>
          </a:bodyPr>
          <a:lstStyle/>
          <a:p>
            <a:pPr>
              <a:spcAft>
                <a:spcPts val="600"/>
              </a:spcAft>
            </a:pPr>
            <a:fld id="{87DEBFD8-A13B-4A14-87A4-8F41E0E99665}" type="datetime1">
              <a:rPr lang="en-US">
                <a:solidFill>
                  <a:srgbClr val="FFFFFF"/>
                </a:solidFill>
              </a:rPr>
              <a:pPr>
                <a:spcAft>
                  <a:spcPts val="600"/>
                </a:spcAft>
              </a:pPr>
              <a:t>2/24/2022</a:t>
            </a:fld>
            <a:endParaRPr lang="en-IN">
              <a:solidFill>
                <a:srgbClr val="FFFFFF"/>
              </a:solidFill>
            </a:endParaRPr>
          </a:p>
        </p:txBody>
      </p:sp>
      <p:sp>
        <p:nvSpPr>
          <p:cNvPr id="5" name="Slide Number Placeholder 4">
            <a:extLst>
              <a:ext uri="{FF2B5EF4-FFF2-40B4-BE49-F238E27FC236}">
                <a16:creationId xmlns:a16="http://schemas.microsoft.com/office/drawing/2014/main" id="{975E47B1-FBF2-4BB9-8761-8E4EFB8CDA92}"/>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15</a:t>
            </a:fld>
            <a:endParaRPr lang="en-IN"/>
          </a:p>
        </p:txBody>
      </p:sp>
      <p:pic>
        <p:nvPicPr>
          <p:cNvPr id="6" name="Picture 2" descr="Text&#10;&#10;Description automatically generated with medium confidence">
            <a:extLst>
              <a:ext uri="{FF2B5EF4-FFF2-40B4-BE49-F238E27FC236}">
                <a16:creationId xmlns:a16="http://schemas.microsoft.com/office/drawing/2014/main" id="{F00AE7E1-6D8F-4D5A-9E97-2D57CC2F5579}"/>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0672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93764"/>
            <a:ext cx="9409229" cy="1596177"/>
          </a:xfrm>
        </p:spPr>
        <p:txBody>
          <a:bodyPr/>
          <a:lstStyle/>
          <a:p>
            <a:r>
              <a:rPr lang="en-IN" dirty="0"/>
              <a:t>MQ05 Sensor to NODEMCU</a:t>
            </a:r>
          </a:p>
        </p:txBody>
      </p:sp>
      <p:pic>
        <p:nvPicPr>
          <p:cNvPr id="7" name="Picture 6"/>
          <p:cNvPicPr>
            <a:picLocks noChangeAspect="1"/>
          </p:cNvPicPr>
          <p:nvPr/>
        </p:nvPicPr>
        <p:blipFill>
          <a:blip r:embed="rId2"/>
          <a:stretch>
            <a:fillRect/>
          </a:stretch>
        </p:blipFill>
        <p:spPr>
          <a:xfrm>
            <a:off x="213244" y="305474"/>
            <a:ext cx="2348802" cy="1485567"/>
          </a:xfrm>
          <a:prstGeom prst="rect">
            <a:avLst/>
          </a:prstGeom>
        </p:spPr>
      </p:pic>
      <p:pic>
        <p:nvPicPr>
          <p:cNvPr id="8" name="Picture 7"/>
          <p:cNvPicPr>
            <a:picLocks noChangeAspect="1"/>
          </p:cNvPicPr>
          <p:nvPr/>
        </p:nvPicPr>
        <p:blipFill>
          <a:blip r:embed="rId3"/>
          <a:stretch>
            <a:fillRect/>
          </a:stretch>
        </p:blipFill>
        <p:spPr>
          <a:xfrm>
            <a:off x="3399222" y="2360300"/>
            <a:ext cx="4261071" cy="2932222"/>
          </a:xfrm>
          <a:prstGeom prst="rect">
            <a:avLst/>
          </a:prstGeom>
        </p:spPr>
      </p:pic>
      <p:pic>
        <p:nvPicPr>
          <p:cNvPr id="10" name="Picture 9"/>
          <p:cNvPicPr>
            <a:picLocks noChangeAspect="1"/>
          </p:cNvPicPr>
          <p:nvPr/>
        </p:nvPicPr>
        <p:blipFill>
          <a:blip r:embed="rId4"/>
          <a:stretch>
            <a:fillRect/>
          </a:stretch>
        </p:blipFill>
        <p:spPr>
          <a:xfrm>
            <a:off x="-42592" y="2231211"/>
            <a:ext cx="3441814" cy="4180589"/>
          </a:xfrm>
          <a:prstGeom prst="rect">
            <a:avLst/>
          </a:prstGeom>
        </p:spPr>
      </p:pic>
      <p:sp>
        <p:nvSpPr>
          <p:cNvPr id="3" name="Rectangle 2">
            <a:extLst>
              <a:ext uri="{FF2B5EF4-FFF2-40B4-BE49-F238E27FC236}">
                <a16:creationId xmlns:a16="http://schemas.microsoft.com/office/drawing/2014/main" id="{70D15332-C2B1-4FE0-92DA-60964DEEBAF9}"/>
              </a:ext>
            </a:extLst>
          </p:cNvPr>
          <p:cNvSpPr/>
          <p:nvPr/>
        </p:nvSpPr>
        <p:spPr>
          <a:xfrm>
            <a:off x="7510018" y="3826411"/>
            <a:ext cx="4141583" cy="461665"/>
          </a:xfrm>
          <a:prstGeom prst="rect">
            <a:avLst/>
          </a:prstGeom>
        </p:spPr>
        <p:txBody>
          <a:bodyPr wrap="none">
            <a:spAutoFit/>
          </a:bodyPr>
          <a:lstStyle/>
          <a:p>
            <a:r>
              <a:rPr lang="en-IN" sz="2400" dirty="0"/>
              <a:t>https://youtu.be/BeMy4hepOVI</a:t>
            </a:r>
          </a:p>
        </p:txBody>
      </p:sp>
      <p:sp>
        <p:nvSpPr>
          <p:cNvPr id="4" name="Date Placeholder 3">
            <a:extLst>
              <a:ext uri="{FF2B5EF4-FFF2-40B4-BE49-F238E27FC236}">
                <a16:creationId xmlns:a16="http://schemas.microsoft.com/office/drawing/2014/main" id="{A02C4F96-8E4E-451B-AAE3-9478CBB9616C}"/>
              </a:ext>
            </a:extLst>
          </p:cNvPr>
          <p:cNvSpPr>
            <a:spLocks noGrp="1"/>
          </p:cNvSpPr>
          <p:nvPr>
            <p:ph type="dt" sz="half" idx="10"/>
          </p:nvPr>
        </p:nvSpPr>
        <p:spPr/>
        <p:txBody>
          <a:bodyPr/>
          <a:lstStyle/>
          <a:p>
            <a:fld id="{A24D2735-03D1-4538-81E0-058F30B8A6A5}" type="datetime1">
              <a:rPr lang="en-US" smtClean="0"/>
              <a:t>2/24/2022</a:t>
            </a:fld>
            <a:endParaRPr lang="en-IN"/>
          </a:p>
        </p:txBody>
      </p:sp>
      <p:sp>
        <p:nvSpPr>
          <p:cNvPr id="6" name="Slide Number Placeholder 5">
            <a:extLst>
              <a:ext uri="{FF2B5EF4-FFF2-40B4-BE49-F238E27FC236}">
                <a16:creationId xmlns:a16="http://schemas.microsoft.com/office/drawing/2014/main" id="{973770DE-4E02-4A29-83FD-495EBC84325E}"/>
              </a:ext>
            </a:extLst>
          </p:cNvPr>
          <p:cNvSpPr>
            <a:spLocks noGrp="1"/>
          </p:cNvSpPr>
          <p:nvPr>
            <p:ph type="sldNum" sz="quarter" idx="12"/>
          </p:nvPr>
        </p:nvSpPr>
        <p:spPr/>
        <p:txBody>
          <a:bodyPr/>
          <a:lstStyle/>
          <a:p>
            <a:fld id="{37E48E4C-F13E-4341-8BD6-7F02BFA6C89B}" type="slidenum">
              <a:rPr lang="en-IN" smtClean="0"/>
              <a:t>16</a:t>
            </a:fld>
            <a:endParaRPr lang="en-IN"/>
          </a:p>
        </p:txBody>
      </p:sp>
      <p:pic>
        <p:nvPicPr>
          <p:cNvPr id="11" name="Picture 2" descr="Text&#10;&#10;Description automatically generated with medium confidence">
            <a:extLst>
              <a:ext uri="{FF2B5EF4-FFF2-40B4-BE49-F238E27FC236}">
                <a16:creationId xmlns:a16="http://schemas.microsoft.com/office/drawing/2014/main" id="{95663051-EC2B-4163-BC29-E65F4B1D092D}"/>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850771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49FB5C3-7336-4FE0-A30C-CC0A3646D4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19A6B5CE-CB1D-48EE-8B43-E952235C837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4" name="Rectangle 63">
              <a:extLst>
                <a:ext uri="{FF2B5EF4-FFF2-40B4-BE49-F238E27FC236}">
                  <a16:creationId xmlns:a16="http://schemas.microsoft.com/office/drawing/2014/main" id="{E3F3EAA5-4E15-400B-BBA3-82B3F49A21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2BA2E40-BE9B-4C54-9CDD-40EE804CCE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0DA909B4-15FF-46A6-8A7F-7AEF977FE9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2B01F-0027-4513-BDBE-4B5A5AE09F90}"/>
              </a:ext>
            </a:extLst>
          </p:cNvPr>
          <p:cNvSpPr>
            <a:spLocks noGrp="1"/>
          </p:cNvSpPr>
          <p:nvPr>
            <p:ph type="title"/>
          </p:nvPr>
        </p:nvSpPr>
        <p:spPr>
          <a:xfrm>
            <a:off x="1057025" y="922644"/>
            <a:ext cx="5040285" cy="1169585"/>
          </a:xfrm>
        </p:spPr>
        <p:txBody>
          <a:bodyPr anchor="b">
            <a:normAutofit/>
          </a:bodyPr>
          <a:lstStyle/>
          <a:p>
            <a:r>
              <a:rPr lang="en-US" sz="4000"/>
              <a:t>Obstacle Sensor:</a:t>
            </a:r>
          </a:p>
        </p:txBody>
      </p:sp>
      <p:sp>
        <p:nvSpPr>
          <p:cNvPr id="69" name="Rectangle 68">
            <a:extLst>
              <a:ext uri="{FF2B5EF4-FFF2-40B4-BE49-F238E27FC236}">
                <a16:creationId xmlns:a16="http://schemas.microsoft.com/office/drawing/2014/main" id="{1382A32C-5B0C-4B1C-A074-76C6DBCC9F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DDAE21-EC3D-4B87-BFB1-C254A0215FA6}"/>
              </a:ext>
            </a:extLst>
          </p:cNvPr>
          <p:cNvSpPr>
            <a:spLocks noGrp="1"/>
          </p:cNvSpPr>
          <p:nvPr>
            <p:ph sz="quarter" idx="13"/>
          </p:nvPr>
        </p:nvSpPr>
        <p:spPr>
          <a:xfrm>
            <a:off x="1055715" y="2508105"/>
            <a:ext cx="5040285" cy="3632493"/>
          </a:xfrm>
        </p:spPr>
        <p:txBody>
          <a:bodyPr anchor="ctr">
            <a:normAutofit/>
          </a:bodyPr>
          <a:lstStyle/>
          <a:p>
            <a:r>
              <a:rPr lang="en-US" sz="2000">
                <a:latin typeface="arial" panose="020B0604020202020204" pitchFamily="34" charset="0"/>
              </a:rPr>
              <a:t>In real time Applications IR sensors are used for detecting obstacles.</a:t>
            </a:r>
          </a:p>
          <a:p>
            <a:r>
              <a:rPr lang="en-US" sz="2000">
                <a:latin typeface="arial" panose="020B0604020202020204" pitchFamily="34" charset="0"/>
              </a:rPr>
              <a:t>For example, a Robot is deployed to detect the obstacles in the path. </a:t>
            </a:r>
          </a:p>
          <a:p>
            <a:r>
              <a:rPr lang="en-US" sz="2000">
                <a:latin typeface="arial" panose="020B0604020202020204" pitchFamily="34" charset="0"/>
              </a:rPr>
              <a:t>The Robot has to detect  and alert the presence of an obstacle. So, IR sensors are used which give either Zero or one as its digital output based on the presence of the obstacle.  </a:t>
            </a:r>
            <a:endParaRPr lang="en-US" sz="2000" b="0" i="0">
              <a:effectLst/>
              <a:latin typeface="arial" panose="020B0604020202020204" pitchFamily="34" charset="0"/>
            </a:endParaRPr>
          </a:p>
        </p:txBody>
      </p:sp>
      <p:pic>
        <p:nvPicPr>
          <p:cNvPr id="10" name="Picture 9">
            <a:extLst>
              <a:ext uri="{FF2B5EF4-FFF2-40B4-BE49-F238E27FC236}">
                <a16:creationId xmlns:a16="http://schemas.microsoft.com/office/drawing/2014/main" id="{19383A9B-924C-451E-9F82-ED69BDB89D51}"/>
              </a:ext>
            </a:extLst>
          </p:cNvPr>
          <p:cNvPicPr>
            <a:picLocks noChangeAspect="1"/>
          </p:cNvPicPr>
          <p:nvPr/>
        </p:nvPicPr>
        <p:blipFill>
          <a:blip r:embed="rId2"/>
          <a:stretch>
            <a:fillRect/>
          </a:stretch>
        </p:blipFill>
        <p:spPr>
          <a:xfrm>
            <a:off x="7061982" y="875595"/>
            <a:ext cx="4072993" cy="2868060"/>
          </a:xfrm>
          <a:prstGeom prst="rect">
            <a:avLst/>
          </a:prstGeom>
        </p:spPr>
      </p:pic>
      <p:pic>
        <p:nvPicPr>
          <p:cNvPr id="8" name="Picture 7">
            <a:extLst>
              <a:ext uri="{FF2B5EF4-FFF2-40B4-BE49-F238E27FC236}">
                <a16:creationId xmlns:a16="http://schemas.microsoft.com/office/drawing/2014/main" id="{B9483A45-4946-4767-B012-3770FC0CC2A9}"/>
              </a:ext>
            </a:extLst>
          </p:cNvPr>
          <p:cNvPicPr>
            <a:picLocks noChangeAspect="1"/>
          </p:cNvPicPr>
          <p:nvPr/>
        </p:nvPicPr>
        <p:blipFill>
          <a:blip r:embed="rId3"/>
          <a:stretch>
            <a:fillRect/>
          </a:stretch>
        </p:blipFill>
        <p:spPr>
          <a:xfrm>
            <a:off x="6745855" y="3964353"/>
            <a:ext cx="4389120" cy="2018052"/>
          </a:xfrm>
          <a:prstGeom prst="rect">
            <a:avLst/>
          </a:prstGeom>
        </p:spPr>
      </p:pic>
      <p:sp>
        <p:nvSpPr>
          <p:cNvPr id="4" name="Date Placeholder 3">
            <a:extLst>
              <a:ext uri="{FF2B5EF4-FFF2-40B4-BE49-F238E27FC236}">
                <a16:creationId xmlns:a16="http://schemas.microsoft.com/office/drawing/2014/main" id="{42C14259-CD69-447A-AA19-FE3BB977405B}"/>
              </a:ext>
            </a:extLst>
          </p:cNvPr>
          <p:cNvSpPr>
            <a:spLocks noGrp="1"/>
          </p:cNvSpPr>
          <p:nvPr>
            <p:ph type="dt" sz="half" idx="10"/>
          </p:nvPr>
        </p:nvSpPr>
        <p:spPr>
          <a:xfrm>
            <a:off x="841248" y="6492240"/>
            <a:ext cx="2743200" cy="365125"/>
          </a:xfrm>
        </p:spPr>
        <p:txBody>
          <a:bodyPr>
            <a:normAutofit/>
          </a:bodyPr>
          <a:lstStyle/>
          <a:p>
            <a:pPr>
              <a:spcAft>
                <a:spcPts val="600"/>
              </a:spcAft>
            </a:pPr>
            <a:fld id="{9139B526-A106-4890-9EDF-E44FD772FCA0}" type="datetime1">
              <a:rPr lang="en-US"/>
              <a:pPr>
                <a:spcAft>
                  <a:spcPts val="600"/>
                </a:spcAft>
              </a:pPr>
              <a:t>2/24/2022</a:t>
            </a:fld>
            <a:endParaRPr lang="en-IN"/>
          </a:p>
        </p:txBody>
      </p:sp>
      <p:sp>
        <p:nvSpPr>
          <p:cNvPr id="5" name="Slide Number Placeholder 4">
            <a:extLst>
              <a:ext uri="{FF2B5EF4-FFF2-40B4-BE49-F238E27FC236}">
                <a16:creationId xmlns:a16="http://schemas.microsoft.com/office/drawing/2014/main" id="{21BF8F0B-AEA9-401A-B9BE-90AD6D9DC7F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17</a:t>
            </a:fld>
            <a:endParaRPr lang="en-IN"/>
          </a:p>
        </p:txBody>
      </p:sp>
      <p:pic>
        <p:nvPicPr>
          <p:cNvPr id="49" name="Picture 2" descr="Text&#10;&#10;Description automatically generated with medium confidence">
            <a:extLst>
              <a:ext uri="{FF2B5EF4-FFF2-40B4-BE49-F238E27FC236}">
                <a16:creationId xmlns:a16="http://schemas.microsoft.com/office/drawing/2014/main" id="{A86421C7-C3EC-4575-A4BF-595FB4E25DB5}"/>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785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11CEC-F4DD-4AD5-B863-14F122EEAB66}"/>
              </a:ext>
            </a:extLst>
          </p:cNvPr>
          <p:cNvSpPr>
            <a:spLocks noGrp="1"/>
          </p:cNvSpPr>
          <p:nvPr>
            <p:ph sz="quarter" idx="13"/>
          </p:nvPr>
        </p:nvSpPr>
        <p:spPr>
          <a:xfrm>
            <a:off x="913774" y="3166281"/>
            <a:ext cx="10363826" cy="2624918"/>
          </a:xfrm>
        </p:spPr>
        <p:txBody>
          <a:bodyPr/>
          <a:lstStyle/>
          <a:p>
            <a:r>
              <a:rPr lang="en-US" dirty="0"/>
              <a:t>The Sensor gives an Output Voltage when it detects an obstacle in front of it of the order of a few millivolts.</a:t>
            </a:r>
          </a:p>
          <a:p>
            <a:r>
              <a:rPr lang="en-US" dirty="0"/>
              <a:t>This generated voltage is digital (1 or 0) which will let the robot to know whether an obstacle is present or not.</a:t>
            </a:r>
          </a:p>
        </p:txBody>
      </p:sp>
      <p:sp>
        <p:nvSpPr>
          <p:cNvPr id="4" name="Date Placeholder 3">
            <a:extLst>
              <a:ext uri="{FF2B5EF4-FFF2-40B4-BE49-F238E27FC236}">
                <a16:creationId xmlns:a16="http://schemas.microsoft.com/office/drawing/2014/main" id="{74E2362C-A3A0-4D2B-AB34-FE0305A77238}"/>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3F49567A-2307-4D11-B8D1-6977AFF2F3C3}"/>
              </a:ext>
            </a:extLst>
          </p:cNvPr>
          <p:cNvSpPr>
            <a:spLocks noGrp="1"/>
          </p:cNvSpPr>
          <p:nvPr>
            <p:ph type="sldNum" sz="quarter" idx="12"/>
          </p:nvPr>
        </p:nvSpPr>
        <p:spPr/>
        <p:txBody>
          <a:bodyPr/>
          <a:lstStyle/>
          <a:p>
            <a:fld id="{37E48E4C-F13E-4341-8BD6-7F02BFA6C89B}" type="slidenum">
              <a:rPr lang="en-IN" smtClean="0"/>
              <a:t>18</a:t>
            </a:fld>
            <a:endParaRPr lang="en-IN"/>
          </a:p>
        </p:txBody>
      </p:sp>
      <p:pic>
        <p:nvPicPr>
          <p:cNvPr id="7" name="Picture 6">
            <a:extLst>
              <a:ext uri="{FF2B5EF4-FFF2-40B4-BE49-F238E27FC236}">
                <a16:creationId xmlns:a16="http://schemas.microsoft.com/office/drawing/2014/main" id="{C749D059-3CD2-4CB7-AFE7-3E0255A7F6FD}"/>
              </a:ext>
            </a:extLst>
          </p:cNvPr>
          <p:cNvPicPr>
            <a:picLocks noChangeAspect="1"/>
          </p:cNvPicPr>
          <p:nvPr/>
        </p:nvPicPr>
        <p:blipFill>
          <a:blip r:embed="rId2"/>
          <a:stretch>
            <a:fillRect/>
          </a:stretch>
        </p:blipFill>
        <p:spPr>
          <a:xfrm>
            <a:off x="275492" y="258786"/>
            <a:ext cx="10344150" cy="2624919"/>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C1083A94-B53A-4109-AF4A-D03D1DFA034A}"/>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748985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49FB5C3-7336-4FE0-A30C-CC0A3646D49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9A6B5CE-CB1D-48EE-8B43-E952235C837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3F3EAA5-4E15-400B-BBA3-82B3F49A21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BA2E40-BE9B-4C54-9CDD-40EE804CCE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DA909B4-15FF-46A6-8A7F-7AEF977FE9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D8AA1-9495-460F-ADF9-F8C7349258AD}"/>
              </a:ext>
            </a:extLst>
          </p:cNvPr>
          <p:cNvSpPr>
            <a:spLocks noGrp="1"/>
          </p:cNvSpPr>
          <p:nvPr>
            <p:ph type="title"/>
          </p:nvPr>
        </p:nvSpPr>
        <p:spPr>
          <a:xfrm>
            <a:off x="1057025" y="922644"/>
            <a:ext cx="5040285" cy="1169585"/>
          </a:xfrm>
        </p:spPr>
        <p:txBody>
          <a:bodyPr anchor="b">
            <a:normAutofit/>
          </a:bodyPr>
          <a:lstStyle/>
          <a:p>
            <a:r>
              <a:rPr lang="en-IN" sz="4000" b="1"/>
              <a:t>HeartBeat Sensor</a:t>
            </a:r>
            <a:endParaRPr lang="en-US" sz="4000"/>
          </a:p>
        </p:txBody>
      </p:sp>
      <p:sp>
        <p:nvSpPr>
          <p:cNvPr id="33" name="Rectangle 32">
            <a:extLst>
              <a:ext uri="{FF2B5EF4-FFF2-40B4-BE49-F238E27FC236}">
                <a16:creationId xmlns:a16="http://schemas.microsoft.com/office/drawing/2014/main" id="{1382A32C-5B0C-4B1C-A074-76C6DBCC9F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33899D-7ADA-4808-8AAD-2DDA7549DC2F}"/>
              </a:ext>
            </a:extLst>
          </p:cNvPr>
          <p:cNvSpPr>
            <a:spLocks noGrp="1"/>
          </p:cNvSpPr>
          <p:nvPr>
            <p:ph sz="quarter" idx="13"/>
          </p:nvPr>
        </p:nvSpPr>
        <p:spPr>
          <a:xfrm>
            <a:off x="1055715" y="2508105"/>
            <a:ext cx="5040285" cy="3632493"/>
          </a:xfrm>
        </p:spPr>
        <p:txBody>
          <a:bodyPr anchor="ctr">
            <a:normAutofit/>
          </a:bodyPr>
          <a:lstStyle/>
          <a:p>
            <a:r>
              <a:rPr lang="en-US" sz="2000"/>
              <a:t>There are many Applications that use Heartbeat sensor such as wearable applications that monitor a person's heartbeat accurately .</a:t>
            </a:r>
          </a:p>
          <a:p>
            <a:r>
              <a:rPr lang="en-US" sz="2000"/>
              <a:t>The applications are mostly  in health care domain and the sensor is inexpensive.</a:t>
            </a:r>
          </a:p>
          <a:p>
            <a:r>
              <a:rPr lang="en-US" sz="2000"/>
              <a:t>This sensor is interfaced with Arduino uno board/NodeMCU and the data is loaded onto the Cloud.</a:t>
            </a:r>
          </a:p>
          <a:p>
            <a:endParaRPr lang="en-US" sz="2000"/>
          </a:p>
        </p:txBody>
      </p:sp>
      <p:pic>
        <p:nvPicPr>
          <p:cNvPr id="9" name="Picture 8">
            <a:extLst>
              <a:ext uri="{FF2B5EF4-FFF2-40B4-BE49-F238E27FC236}">
                <a16:creationId xmlns:a16="http://schemas.microsoft.com/office/drawing/2014/main" id="{B46DF8A2-CF82-404F-BD8A-D7C922D7A91F}"/>
              </a:ext>
            </a:extLst>
          </p:cNvPr>
          <p:cNvPicPr>
            <a:picLocks noChangeAspect="1"/>
          </p:cNvPicPr>
          <p:nvPr/>
        </p:nvPicPr>
        <p:blipFill>
          <a:blip r:embed="rId2"/>
          <a:stretch>
            <a:fillRect/>
          </a:stretch>
        </p:blipFill>
        <p:spPr>
          <a:xfrm>
            <a:off x="7674651" y="774285"/>
            <a:ext cx="2933151" cy="2581173"/>
          </a:xfrm>
          <a:prstGeom prst="rect">
            <a:avLst/>
          </a:prstGeom>
        </p:spPr>
      </p:pic>
      <p:pic>
        <p:nvPicPr>
          <p:cNvPr id="7" name="Picture 6">
            <a:extLst>
              <a:ext uri="{FF2B5EF4-FFF2-40B4-BE49-F238E27FC236}">
                <a16:creationId xmlns:a16="http://schemas.microsoft.com/office/drawing/2014/main" id="{DF25FA9F-F9ED-43B7-8836-39A51F61DF66}"/>
              </a:ext>
            </a:extLst>
          </p:cNvPr>
          <p:cNvPicPr>
            <a:picLocks noChangeAspect="1"/>
          </p:cNvPicPr>
          <p:nvPr/>
        </p:nvPicPr>
        <p:blipFill>
          <a:blip r:embed="rId3"/>
          <a:stretch>
            <a:fillRect/>
          </a:stretch>
        </p:blipFill>
        <p:spPr>
          <a:xfrm>
            <a:off x="7361108" y="3575074"/>
            <a:ext cx="3560238" cy="2581173"/>
          </a:xfrm>
          <a:prstGeom prst="rect">
            <a:avLst/>
          </a:prstGeom>
        </p:spPr>
      </p:pic>
      <p:sp>
        <p:nvSpPr>
          <p:cNvPr id="4" name="Date Placeholder 3">
            <a:extLst>
              <a:ext uri="{FF2B5EF4-FFF2-40B4-BE49-F238E27FC236}">
                <a16:creationId xmlns:a16="http://schemas.microsoft.com/office/drawing/2014/main" id="{DB02DD94-C27F-4860-B7F3-77B684ACB80F}"/>
              </a:ext>
            </a:extLst>
          </p:cNvPr>
          <p:cNvSpPr>
            <a:spLocks noGrp="1"/>
          </p:cNvSpPr>
          <p:nvPr>
            <p:ph type="dt" sz="half" idx="10"/>
          </p:nvPr>
        </p:nvSpPr>
        <p:spPr>
          <a:xfrm>
            <a:off x="841248" y="649224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5A2F70CB-7A9B-4901-B0F5-C1F13152403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19</a:t>
            </a:fld>
            <a:endParaRPr lang="en-IN"/>
          </a:p>
        </p:txBody>
      </p:sp>
      <p:pic>
        <p:nvPicPr>
          <p:cNvPr id="14" name="Picture 2" descr="Text&#10;&#10;Description automatically generated with medium confidence">
            <a:extLst>
              <a:ext uri="{FF2B5EF4-FFF2-40B4-BE49-F238E27FC236}">
                <a16:creationId xmlns:a16="http://schemas.microsoft.com/office/drawing/2014/main" id="{94E2B536-0B12-4D4D-9295-7576AF0E75D1}"/>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767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576E-789E-448B-89B7-3014FD6B34A7}"/>
              </a:ext>
            </a:extLst>
          </p:cNvPr>
          <p:cNvSpPr>
            <a:spLocks noGrp="1"/>
          </p:cNvSpPr>
          <p:nvPr>
            <p:ph type="title"/>
          </p:nvPr>
        </p:nvSpPr>
        <p:spPr>
          <a:xfrm>
            <a:off x="913775" y="618518"/>
            <a:ext cx="10364451" cy="851054"/>
          </a:xfrm>
        </p:spPr>
        <p:txBody>
          <a:bodyPr/>
          <a:lstStyle/>
          <a:p>
            <a:pPr algn="ctr"/>
            <a:r>
              <a:rPr lang="en-IN" dirty="0"/>
              <a:t>Unit-2</a:t>
            </a:r>
          </a:p>
        </p:txBody>
      </p:sp>
      <p:sp>
        <p:nvSpPr>
          <p:cNvPr id="3" name="Content Placeholder 2">
            <a:extLst>
              <a:ext uri="{FF2B5EF4-FFF2-40B4-BE49-F238E27FC236}">
                <a16:creationId xmlns:a16="http://schemas.microsoft.com/office/drawing/2014/main" id="{AFE0898D-6090-49A4-83C6-38DE54E7EDE7}"/>
              </a:ext>
            </a:extLst>
          </p:cNvPr>
          <p:cNvSpPr>
            <a:spLocks noGrp="1"/>
          </p:cNvSpPr>
          <p:nvPr>
            <p:ph sz="quarter" idx="13"/>
          </p:nvPr>
        </p:nvSpPr>
        <p:spPr>
          <a:xfrm>
            <a:off x="913774" y="1469572"/>
            <a:ext cx="10632232" cy="4321627"/>
          </a:xfrm>
        </p:spPr>
        <p:txBody>
          <a:bodyPr/>
          <a:lstStyle/>
          <a:p>
            <a:pPr>
              <a:lnSpc>
                <a:spcPct val="100000"/>
              </a:lnSpc>
            </a:pPr>
            <a:r>
              <a:rPr lang="en-US" sz="3200" dirty="0">
                <a:effectLst/>
                <a:latin typeface="Calibri" panose="020F0502020204030204" pitchFamily="34" charset="0"/>
                <a:ea typeface="Calibri" panose="020F0502020204030204" pitchFamily="34" charset="0"/>
                <a:cs typeface="Gautami" panose="020B0502040204020203" pitchFamily="34" charset="0"/>
              </a:rPr>
              <a:t>Introduction to </a:t>
            </a:r>
            <a:r>
              <a:rPr lang="en-US" sz="3200" dirty="0" err="1">
                <a:effectLst/>
                <a:latin typeface="Calibri" panose="020F0502020204030204" pitchFamily="34" charset="0"/>
                <a:ea typeface="Calibri" panose="020F0502020204030204" pitchFamily="34" charset="0"/>
                <a:cs typeface="Gautami" panose="020B0502040204020203" pitchFamily="34" charset="0"/>
              </a:rPr>
              <a:t>Sensors,Microcontrollers</a:t>
            </a:r>
            <a:r>
              <a:rPr lang="en-US" sz="3200" dirty="0">
                <a:effectLst/>
                <a:latin typeface="Calibri" panose="020F0502020204030204" pitchFamily="34" charset="0"/>
                <a:ea typeface="Calibri" panose="020F0502020204030204" pitchFamily="34" charset="0"/>
                <a:cs typeface="Gautami" panose="020B0502040204020203" pitchFamily="34" charset="0"/>
              </a:rPr>
              <a:t>, and Their Interfacing:</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 Introduction to Sensor Interfacing, </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 Types of Sensors,</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Controlling Sensors through Webpages, </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Microcontrollers</a:t>
            </a:r>
            <a:endParaRPr lang="en-IN"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2">
            <a:extLst>
              <a:ext uri="{FF2B5EF4-FFF2-40B4-BE49-F238E27FC236}">
                <a16:creationId xmlns:a16="http://schemas.microsoft.com/office/drawing/2014/main" id="{B21C3F1C-0447-4720-9203-80DECD969479}"/>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
        <p:nvSpPr>
          <p:cNvPr id="5" name="Date Placeholder 4">
            <a:extLst>
              <a:ext uri="{FF2B5EF4-FFF2-40B4-BE49-F238E27FC236}">
                <a16:creationId xmlns:a16="http://schemas.microsoft.com/office/drawing/2014/main" id="{2449CD1A-8943-4CAB-8CB0-07D8355C4EC8}"/>
              </a:ext>
            </a:extLst>
          </p:cNvPr>
          <p:cNvSpPr>
            <a:spLocks noGrp="1"/>
          </p:cNvSpPr>
          <p:nvPr>
            <p:ph type="dt" sz="half" idx="10"/>
          </p:nvPr>
        </p:nvSpPr>
        <p:spPr/>
        <p:txBody>
          <a:bodyPr/>
          <a:lstStyle/>
          <a:p>
            <a:fld id="{60BD23C1-5D0D-4BC2-9D5C-AC71DF048DEF}" type="datetime1">
              <a:rPr lang="en-US" smtClean="0"/>
              <a:t>2/24/2022</a:t>
            </a:fld>
            <a:endParaRPr lang="en-IN"/>
          </a:p>
        </p:txBody>
      </p:sp>
      <p:sp>
        <p:nvSpPr>
          <p:cNvPr id="6" name="Slide Number Placeholder 5">
            <a:extLst>
              <a:ext uri="{FF2B5EF4-FFF2-40B4-BE49-F238E27FC236}">
                <a16:creationId xmlns:a16="http://schemas.microsoft.com/office/drawing/2014/main" id="{D711689A-64D2-46C9-A99C-D2CD17432914}"/>
              </a:ext>
            </a:extLst>
          </p:cNvPr>
          <p:cNvSpPr>
            <a:spLocks noGrp="1"/>
          </p:cNvSpPr>
          <p:nvPr>
            <p:ph type="sldNum" sz="quarter" idx="12"/>
          </p:nvPr>
        </p:nvSpPr>
        <p:spPr/>
        <p:txBody>
          <a:bodyPr/>
          <a:lstStyle/>
          <a:p>
            <a:fld id="{37E48E4C-F13E-4341-8BD6-7F02BFA6C89B}" type="slidenum">
              <a:rPr lang="en-IN" smtClean="0"/>
              <a:t>2</a:t>
            </a:fld>
            <a:endParaRPr lang="en-IN"/>
          </a:p>
        </p:txBody>
      </p:sp>
    </p:spTree>
    <p:extLst>
      <p:ext uri="{BB962C8B-B14F-4D97-AF65-F5344CB8AC3E}">
        <p14:creationId xmlns:p14="http://schemas.microsoft.com/office/powerpoint/2010/main" val="888843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D57B3-0EA9-411B-9D3C-2304B02A8C96}"/>
              </a:ext>
            </a:extLst>
          </p:cNvPr>
          <p:cNvSpPr>
            <a:spLocks noGrp="1"/>
          </p:cNvSpPr>
          <p:nvPr>
            <p:ph type="title"/>
          </p:nvPr>
        </p:nvSpPr>
        <p:spPr>
          <a:xfrm>
            <a:off x="795528" y="386930"/>
            <a:ext cx="8193727" cy="1300554"/>
          </a:xfrm>
        </p:spPr>
        <p:txBody>
          <a:bodyPr anchor="b">
            <a:normAutofit/>
          </a:bodyPr>
          <a:lstStyle/>
          <a:p>
            <a:r>
              <a:rPr lang="en-US" b="1" dirty="0">
                <a:latin typeface="Times New Roman" panose="02020603050405020304" pitchFamily="18" charset="0"/>
                <a:cs typeface="Times New Roman" panose="02020603050405020304" pitchFamily="18" charset="0"/>
              </a:rPr>
              <a:t>Usage and measurement of BPM using sensor</a:t>
            </a:r>
          </a:p>
        </p:txBody>
      </p:sp>
      <p:sp>
        <p:nvSpPr>
          <p:cNvPr id="24" name="Rectangle 23">
            <a:extLst>
              <a:ext uri="{FF2B5EF4-FFF2-40B4-BE49-F238E27FC236}">
                <a16:creationId xmlns:a16="http://schemas.microsoft.com/office/drawing/2014/main" id="{5DA32751-37A2-45C0-BE94-63D375E270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E99F034E-EA8B-43A0-89AB-9EA8143BFE6B}"/>
              </a:ext>
            </a:extLst>
          </p:cNvPr>
          <p:cNvPicPr>
            <a:picLocks noChangeAspect="1"/>
          </p:cNvPicPr>
          <p:nvPr/>
        </p:nvPicPr>
        <p:blipFill>
          <a:blip r:embed="rId2"/>
          <a:stretch>
            <a:fillRect/>
          </a:stretch>
        </p:blipFill>
        <p:spPr>
          <a:xfrm>
            <a:off x="635295" y="3680112"/>
            <a:ext cx="5150277" cy="1403450"/>
          </a:xfrm>
          <a:prstGeom prst="rect">
            <a:avLst/>
          </a:prstGeom>
        </p:spPr>
      </p:pic>
      <p:sp>
        <p:nvSpPr>
          <p:cNvPr id="3" name="Content Placeholder 2">
            <a:extLst>
              <a:ext uri="{FF2B5EF4-FFF2-40B4-BE49-F238E27FC236}">
                <a16:creationId xmlns:a16="http://schemas.microsoft.com/office/drawing/2014/main" id="{EBF9A85B-C0EE-4FF9-9FD8-CE807C5C7EF3}"/>
              </a:ext>
            </a:extLst>
          </p:cNvPr>
          <p:cNvSpPr>
            <a:spLocks noGrp="1"/>
          </p:cNvSpPr>
          <p:nvPr>
            <p:ph sz="quarter" idx="13"/>
          </p:nvPr>
        </p:nvSpPr>
        <p:spPr>
          <a:xfrm>
            <a:off x="6406429" y="2599509"/>
            <a:ext cx="4530898" cy="3639450"/>
          </a:xfrm>
        </p:spPr>
        <p:txBody>
          <a:bodyPr anchor="ctr">
            <a:normAutofit/>
          </a:bodyPr>
          <a:lstStyle/>
          <a:p>
            <a:pPr algn="just"/>
            <a:r>
              <a:rPr lang="en-US" sz="2400" dirty="0">
                <a:latin typeface="Times New Roman" panose="02020603050405020304" pitchFamily="18" charset="0"/>
                <a:cs typeface="Times New Roman" panose="02020603050405020304" pitchFamily="18" charset="0"/>
              </a:rPr>
              <a:t>This sensor outputs a signal which must be analyzed using a special method called pulse width Modulation(PWM).</a:t>
            </a:r>
          </a:p>
          <a:p>
            <a:pPr algn="just"/>
            <a:r>
              <a:rPr lang="en-US" sz="2400" dirty="0">
                <a:latin typeface="Times New Roman" panose="02020603050405020304" pitchFamily="18" charset="0"/>
                <a:cs typeface="Times New Roman" panose="02020603050405020304" pitchFamily="18" charset="0"/>
              </a:rPr>
              <a:t>All PWM will be done by the Arduino using the analog read command.</a:t>
            </a:r>
          </a:p>
        </p:txBody>
      </p:sp>
      <p:sp>
        <p:nvSpPr>
          <p:cNvPr id="28" name="Rectangle 27">
            <a:extLst>
              <a:ext uri="{FF2B5EF4-FFF2-40B4-BE49-F238E27FC236}">
                <a16:creationId xmlns:a16="http://schemas.microsoft.com/office/drawing/2014/main" id="{5A55FBCD-CD42-40F5-8A1B-3203F9CAEE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482704E-B176-4E26-A9D0-9000197A405A}"/>
              </a:ext>
            </a:extLst>
          </p:cNvPr>
          <p:cNvSpPr>
            <a:spLocks noGrp="1"/>
          </p:cNvSpPr>
          <p:nvPr>
            <p:ph type="dt" sz="half" idx="10"/>
          </p:nvPr>
        </p:nvSpPr>
        <p:spPr>
          <a:xfrm>
            <a:off x="838200" y="649224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25F7DD89-D426-49CA-9420-94258FEE1FF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20</a:t>
            </a:fld>
            <a:endParaRPr lang="en-IN"/>
          </a:p>
        </p:txBody>
      </p:sp>
      <p:pic>
        <p:nvPicPr>
          <p:cNvPr id="16" name="Picture 2" descr="Text&#10;&#10;Description automatically generated with medium confidence">
            <a:extLst>
              <a:ext uri="{FF2B5EF4-FFF2-40B4-BE49-F238E27FC236}">
                <a16:creationId xmlns:a16="http://schemas.microsoft.com/office/drawing/2014/main" id="{26A09FEC-96ED-4051-9EDF-5BC4A843455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01649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267" y="1871134"/>
            <a:ext cx="10363200" cy="1298973"/>
          </a:xfrm>
        </p:spPr>
        <p:txBody>
          <a:bodyPr>
            <a:noAutofit/>
          </a:bodyPr>
          <a:lstStyle/>
          <a:p>
            <a:pPr algn="l"/>
            <a:r>
              <a:rPr lang="en-US" sz="2844" dirty="0"/>
              <a:t>Topic for the class:</a:t>
            </a:r>
            <a:r>
              <a:rPr lang="en-IN" sz="3200" b="1" dirty="0">
                <a:solidFill>
                  <a:schemeClr val="accent5">
                    <a:lumMod val="75000"/>
                  </a:schemeClr>
                </a:solidFill>
              </a:rPr>
              <a:t>INTRODUCTION Sensors</a:t>
            </a:r>
            <a:r>
              <a:rPr lang="en-US" sz="2844" dirty="0">
                <a:solidFill>
                  <a:schemeClr val="accent5">
                    <a:lumMod val="75000"/>
                  </a:schemeClr>
                </a:solidFill>
              </a:rPr>
              <a:t/>
            </a:r>
            <a:br>
              <a:rPr lang="en-US" sz="2844" dirty="0">
                <a:solidFill>
                  <a:schemeClr val="accent5">
                    <a:lumMod val="75000"/>
                  </a:schemeClr>
                </a:solidFill>
              </a:rPr>
            </a:br>
            <a:r>
              <a:rPr lang="en-US" sz="2844" dirty="0"/>
              <a:t>Unit II : </a:t>
            </a:r>
            <a:r>
              <a:rPr lang="en-US" sz="2800" b="1" dirty="0">
                <a:solidFill>
                  <a:schemeClr val="accent5">
                    <a:lumMod val="50000"/>
                  </a:schemeClr>
                </a:solidFill>
              </a:rPr>
              <a:t>Introduction to Sensors, Microcontrollers, and Their Interfacing</a:t>
            </a:r>
            <a:r>
              <a:rPr lang="en-US" sz="2844" dirty="0"/>
              <a:t/>
            </a:r>
            <a:br>
              <a:rPr lang="en-US" sz="2844" dirty="0"/>
            </a:br>
            <a:r>
              <a:rPr lang="en-US" sz="2844" dirty="0"/>
              <a:t>Date &amp; Time:17.02.2022 @11:00 to 11:50AM</a:t>
            </a:r>
          </a:p>
        </p:txBody>
      </p:sp>
      <p:sp>
        <p:nvSpPr>
          <p:cNvPr id="3" name="Subtitle 2"/>
          <p:cNvSpPr>
            <a:spLocks noGrp="1"/>
          </p:cNvSpPr>
          <p:nvPr>
            <p:ph type="subTitle" idx="1"/>
          </p:nvPr>
        </p:nvSpPr>
        <p:spPr>
          <a:xfrm>
            <a:off x="3115733" y="3903133"/>
            <a:ext cx="5520267" cy="2235200"/>
          </a:xfrm>
        </p:spPr>
        <p:txBody>
          <a:bodyPr>
            <a:normAutofit lnSpcReduction="10000"/>
          </a:bodyPr>
          <a:lstStyle/>
          <a:p>
            <a:r>
              <a:rPr lang="en-US" sz="2667" b="1" dirty="0">
                <a:solidFill>
                  <a:srgbClr val="FF0000"/>
                </a:solidFill>
              </a:rPr>
              <a:t>  Mr. S.Sri Surya Srikanth</a:t>
            </a:r>
          </a:p>
          <a:p>
            <a:r>
              <a:rPr lang="en-US" sz="1956" dirty="0">
                <a:solidFill>
                  <a:schemeClr val="tx1"/>
                </a:solidFill>
              </a:rPr>
              <a:t>Assistant Professor</a:t>
            </a:r>
          </a:p>
          <a:p>
            <a:r>
              <a:rPr lang="en-US" sz="1600" dirty="0">
                <a:solidFill>
                  <a:schemeClr val="tx1"/>
                </a:solidFill>
              </a:rPr>
              <a:t>Department of EECE</a:t>
            </a:r>
          </a:p>
          <a:p>
            <a:r>
              <a:rPr lang="en-US" sz="1600" dirty="0">
                <a:solidFill>
                  <a:schemeClr val="tx1"/>
                </a:solidFill>
              </a:rPr>
              <a:t>GITAM Institute of Technology (GIT)</a:t>
            </a:r>
          </a:p>
          <a:p>
            <a:r>
              <a:rPr lang="en-US" sz="1600" dirty="0">
                <a:solidFill>
                  <a:schemeClr val="tx1"/>
                </a:solidFill>
              </a:rPr>
              <a:t>Visakhapatnam – 530045</a:t>
            </a:r>
          </a:p>
          <a:p>
            <a:r>
              <a:rPr lang="en-US" sz="1956" dirty="0">
                <a:solidFill>
                  <a:schemeClr val="tx1"/>
                </a:solidFill>
              </a:rPr>
              <a:t>Email: </a:t>
            </a:r>
            <a:r>
              <a:rPr lang="en-US" sz="1956" b="1" dirty="0">
                <a:solidFill>
                  <a:srgbClr val="0070C0"/>
                </a:solidFill>
              </a:rPr>
              <a:t>ssathira@gitam.edu</a:t>
            </a:r>
            <a:r>
              <a:rPr lang="en-US" sz="1956" b="1" dirty="0">
                <a:solidFill>
                  <a:schemeClr val="accent1"/>
                </a:solidFill>
              </a:rPr>
              <a:t> </a:t>
            </a:r>
            <a:r>
              <a:rPr lang="en-US" sz="1956" dirty="0">
                <a:solidFill>
                  <a:schemeClr val="accent1"/>
                </a:solidFill>
              </a:rPr>
              <a:t> </a:t>
            </a:r>
          </a:p>
        </p:txBody>
      </p:sp>
      <p:sp>
        <p:nvSpPr>
          <p:cNvPr id="7" name="Date Placeholder 6"/>
          <p:cNvSpPr>
            <a:spLocks noGrp="1"/>
          </p:cNvSpPr>
          <p:nvPr>
            <p:ph type="dt" sz="half" idx="10"/>
          </p:nvPr>
        </p:nvSpPr>
        <p:spPr/>
        <p:txBody>
          <a:bodyPr/>
          <a:lstStyle/>
          <a:p>
            <a:fld id="{3187682E-5518-40F2-A015-002B8C7870F7}" type="datetime1">
              <a:rPr lang="en-US" smtClean="0"/>
              <a:t>2/24/2022</a:t>
            </a:fld>
            <a:endParaRPr lang="en-US" dirty="0"/>
          </a:p>
        </p:txBody>
      </p:sp>
      <p:sp>
        <p:nvSpPr>
          <p:cNvPr id="5" name="Slide Number Placeholder 4"/>
          <p:cNvSpPr>
            <a:spLocks noGrp="1"/>
          </p:cNvSpPr>
          <p:nvPr>
            <p:ph type="sldNum" sz="quarter" idx="12"/>
          </p:nvPr>
        </p:nvSpPr>
        <p:spPr/>
        <p:txBody>
          <a:bodyPr/>
          <a:lstStyle/>
          <a:p>
            <a:fld id="{98F4A237-58DC-4CB8-A92A-C7FDFBDB682E}" type="slidenum">
              <a:rPr lang="en-US" smtClean="0"/>
              <a:pPr/>
              <a:t>21</a:t>
            </a:fld>
            <a:endParaRPr lang="en-US"/>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384800" y="394547"/>
            <a:ext cx="1185333" cy="1128110"/>
          </a:xfrm>
          <a:prstGeom prst="rect">
            <a:avLst/>
          </a:prstGeom>
          <a:noFill/>
        </p:spPr>
      </p:pic>
    </p:spTree>
    <p:extLst>
      <p:ext uri="{BB962C8B-B14F-4D97-AF65-F5344CB8AC3E}">
        <p14:creationId xmlns:p14="http://schemas.microsoft.com/office/powerpoint/2010/main" val="392703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39263-13F2-48AD-B347-4E1AB5D080A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Ultrasonic Sound Sensor(&gt;20KHz)</a:t>
            </a:r>
          </a:p>
        </p:txBody>
      </p:sp>
      <p:sp>
        <p:nvSpPr>
          <p:cNvPr id="13" name="Rectangle 12">
            <a:extLst>
              <a:ext uri="{FF2B5EF4-FFF2-40B4-BE49-F238E27FC236}">
                <a16:creationId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0EB305-AE14-441A-8E10-7EB224618216}"/>
              </a:ext>
            </a:extLst>
          </p:cNvPr>
          <p:cNvSpPr txBox="1"/>
          <p:nvPr/>
        </p:nvSpPr>
        <p:spPr>
          <a:xfrm>
            <a:off x="793661" y="2599509"/>
            <a:ext cx="4515318" cy="3639450"/>
          </a:xfrm>
          <a:prstGeom prst="rect">
            <a:avLst/>
          </a:prstGeom>
        </p:spPr>
        <p:txBody>
          <a:bodyPr vert="horz" lIns="91440" tIns="45720" rIns="91440" bIns="45720" rtlCol="0" anchor="ctr">
            <a:normAutofit lnSpcReduction="10000"/>
          </a:bodyPr>
          <a:lstStyle/>
          <a:p>
            <a:pPr marL="342900" indent="-228600">
              <a:lnSpc>
                <a:spcPct val="90000"/>
              </a:lnSpc>
              <a:spcAft>
                <a:spcPts val="600"/>
              </a:spcAft>
              <a:buFont typeface="Arial" panose="020B0604020202020204" pitchFamily="34" charset="0"/>
              <a:buChar char="•"/>
            </a:pPr>
            <a:r>
              <a:rPr lang="en-US" sz="1900" dirty="0"/>
              <a:t>Ultrasonic sensor is used to measure the distance of an object.</a:t>
            </a:r>
          </a:p>
          <a:p>
            <a:pPr marL="342900" indent="-228600">
              <a:lnSpc>
                <a:spcPct val="90000"/>
              </a:lnSpc>
              <a:spcAft>
                <a:spcPts val="600"/>
              </a:spcAft>
              <a:buFont typeface="Arial" panose="020B0604020202020204" pitchFamily="34" charset="0"/>
              <a:buChar char="•"/>
            </a:pPr>
            <a:r>
              <a:rPr lang="en-US" sz="1900" dirty="0"/>
              <a:t>These sensor emanate ultrasonic sound  which travels and hits the surrounding object(trigger pin generates input signal).</a:t>
            </a:r>
          </a:p>
          <a:p>
            <a:pPr marL="342900" indent="-228600">
              <a:lnSpc>
                <a:spcPct val="90000"/>
              </a:lnSpc>
              <a:spcAft>
                <a:spcPts val="600"/>
              </a:spcAft>
              <a:buFont typeface="Arial" panose="020B0604020202020204" pitchFamily="34" charset="0"/>
              <a:buChar char="•"/>
            </a:pPr>
            <a:r>
              <a:rPr lang="en-US" sz="1900" dirty="0"/>
              <a:t>The received ultrasonic pulse is captured by the sensor(echo pin detects output signal).</a:t>
            </a:r>
          </a:p>
          <a:p>
            <a:pPr marL="342900" indent="-228600">
              <a:lnSpc>
                <a:spcPct val="90000"/>
              </a:lnSpc>
              <a:spcAft>
                <a:spcPts val="600"/>
              </a:spcAft>
              <a:buFont typeface="Arial" panose="020B0604020202020204" pitchFamily="34" charset="0"/>
              <a:buChar char="•"/>
            </a:pPr>
            <a:r>
              <a:rPr lang="en-US" sz="1900" dirty="0"/>
              <a:t>This sensor can only measure the distance from the object and cannot determine what type of object it is.</a:t>
            </a:r>
          </a:p>
          <a:p>
            <a:pPr marL="342900" indent="-228600">
              <a:lnSpc>
                <a:spcPct val="90000"/>
              </a:lnSpc>
              <a:spcAft>
                <a:spcPts val="600"/>
              </a:spcAft>
              <a:buFont typeface="Arial" panose="020B0604020202020204" pitchFamily="34" charset="0"/>
              <a:buChar char="•"/>
            </a:pPr>
            <a:r>
              <a:rPr lang="en-US" sz="1900" dirty="0"/>
              <a:t>A simple application of ultrasonic sound sensor is automatic car parking.</a:t>
            </a:r>
          </a:p>
        </p:txBody>
      </p:sp>
      <p:pic>
        <p:nvPicPr>
          <p:cNvPr id="5" name="Content Placeholder 4">
            <a:extLst>
              <a:ext uri="{FF2B5EF4-FFF2-40B4-BE49-F238E27FC236}">
                <a16:creationId xmlns:a16="http://schemas.microsoft.com/office/drawing/2014/main" id="{391E8724-34C6-4BDC-9F64-A599BA19B550}"/>
              </a:ext>
            </a:extLst>
          </p:cNvPr>
          <p:cNvPicPr>
            <a:picLocks noGrp="1" noChangeAspect="1"/>
          </p:cNvPicPr>
          <p:nvPr>
            <p:ph sz="quarter" idx="13"/>
          </p:nvPr>
        </p:nvPicPr>
        <p:blipFill>
          <a:blip r:embed="rId2"/>
          <a:stretch>
            <a:fillRect/>
          </a:stretch>
        </p:blipFill>
        <p:spPr>
          <a:xfrm>
            <a:off x="5911532" y="2680413"/>
            <a:ext cx="5150277" cy="332192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Text&#10;&#10;Description automatically generated with medium confidence">
            <a:extLst>
              <a:ext uri="{FF2B5EF4-FFF2-40B4-BE49-F238E27FC236}">
                <a16:creationId xmlns:a16="http://schemas.microsoft.com/office/drawing/2014/main" id="{468F3A89-33E0-4258-BD92-D4FEEE61ED57}"/>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05009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2C20F-ACAD-4EFB-9CFD-9DD2E9385B4F}"/>
              </a:ext>
            </a:extLst>
          </p:cNvPr>
          <p:cNvSpPr>
            <a:spLocks noGrp="1"/>
          </p:cNvSpPr>
          <p:nvPr>
            <p:ph type="title"/>
          </p:nvPr>
        </p:nvSpPr>
        <p:spPr>
          <a:xfrm>
            <a:off x="793662" y="386930"/>
            <a:ext cx="10066122" cy="1298448"/>
          </a:xfrm>
        </p:spPr>
        <p:txBody>
          <a:bodyPr anchor="b">
            <a:normAutofit/>
          </a:bodyPr>
          <a:lstStyle/>
          <a:p>
            <a:r>
              <a:rPr lang="en-IN" sz="4800"/>
              <a:t>Ultrasonic sensor interface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D988FC7-53F2-4CEB-BA07-EBCF4619A47A}"/>
              </a:ext>
            </a:extLst>
          </p:cNvPr>
          <p:cNvPicPr>
            <a:picLocks noGrp="1" noChangeAspect="1"/>
          </p:cNvPicPr>
          <p:nvPr>
            <p:ph sz="quarter" idx="13"/>
          </p:nvPr>
        </p:nvPicPr>
        <p:blipFill>
          <a:blip r:embed="rId2"/>
          <a:stretch>
            <a:fillRect/>
          </a:stretch>
        </p:blipFill>
        <p:spPr>
          <a:xfrm>
            <a:off x="324047" y="2984779"/>
            <a:ext cx="5265932" cy="2801872"/>
          </a:xfrm>
        </p:spPr>
      </p:pic>
      <p:pic>
        <p:nvPicPr>
          <p:cNvPr id="5" name="Content Placeholder 4">
            <a:extLst>
              <a:ext uri="{FF2B5EF4-FFF2-40B4-BE49-F238E27FC236}">
                <a16:creationId xmlns:a16="http://schemas.microsoft.com/office/drawing/2014/main" id="{B67152D7-4798-41DC-924B-875953F17522}"/>
              </a:ext>
            </a:extLst>
          </p:cNvPr>
          <p:cNvPicPr>
            <a:picLocks noChangeAspect="1"/>
          </p:cNvPicPr>
          <p:nvPr/>
        </p:nvPicPr>
        <p:blipFill>
          <a:blip r:embed="rId3"/>
          <a:stretch>
            <a:fillRect/>
          </a:stretch>
        </p:blipFill>
        <p:spPr>
          <a:xfrm>
            <a:off x="6095999" y="3094011"/>
            <a:ext cx="5150277" cy="2278997"/>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Text&#10;&#10;Description automatically generated with medium confidence">
            <a:extLst>
              <a:ext uri="{FF2B5EF4-FFF2-40B4-BE49-F238E27FC236}">
                <a16:creationId xmlns:a16="http://schemas.microsoft.com/office/drawing/2014/main" id="{87B90FDB-987D-45C9-8AA5-3D5434B9A6D0}"/>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019710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CE1ED-875F-4F32-89CB-88ADDD924B67}"/>
              </a:ext>
            </a:extLst>
          </p:cNvPr>
          <p:cNvSpPr>
            <a:spLocks noGrp="1"/>
          </p:cNvSpPr>
          <p:nvPr>
            <p:ph type="title"/>
          </p:nvPr>
        </p:nvSpPr>
        <p:spPr>
          <a:xfrm>
            <a:off x="643467" y="321734"/>
            <a:ext cx="10905066" cy="1135737"/>
          </a:xfrm>
        </p:spPr>
        <p:txBody>
          <a:bodyPr>
            <a:normAutofit/>
          </a:bodyPr>
          <a:lstStyle/>
          <a:p>
            <a:r>
              <a:rPr lang="en-IN" sz="3600"/>
              <a:t>Working of an ultrasonic sensor in real time</a:t>
            </a:r>
          </a:p>
        </p:txBody>
      </p:sp>
      <p:sp>
        <p:nvSpPr>
          <p:cNvPr id="9" name="Content Placeholder 8">
            <a:extLst>
              <a:ext uri="{FF2B5EF4-FFF2-40B4-BE49-F238E27FC236}">
                <a16:creationId xmlns:a16="http://schemas.microsoft.com/office/drawing/2014/main" id="{A43136FA-F58F-45F3-8B9E-D2CAA672D268}"/>
              </a:ext>
            </a:extLst>
          </p:cNvPr>
          <p:cNvSpPr>
            <a:spLocks noGrp="1"/>
          </p:cNvSpPr>
          <p:nvPr>
            <p:ph sz="quarter" idx="13"/>
          </p:nvPr>
        </p:nvSpPr>
        <p:spPr>
          <a:xfrm>
            <a:off x="643469" y="1782981"/>
            <a:ext cx="4228782" cy="4393982"/>
          </a:xfrm>
        </p:spPr>
        <p:txBody>
          <a:bodyPr>
            <a:normAutofit fontScale="92500" lnSpcReduction="20000"/>
          </a:bodyPr>
          <a:lstStyle/>
          <a:p>
            <a:pPr algn="just">
              <a:lnSpc>
                <a:spcPct val="150000"/>
              </a:lnSpc>
            </a:pPr>
            <a:r>
              <a:rPr lang="en-US" sz="2000" dirty="0">
                <a:latin typeface="Times New Roman" panose="02020603050405020304" pitchFamily="18" charset="0"/>
                <a:cs typeface="Times New Roman" panose="02020603050405020304" pitchFamily="18" charset="0"/>
              </a:rPr>
              <a:t>The  target should be aligned in the straight path with respect to ultrasonic sensor.</a:t>
            </a:r>
          </a:p>
          <a:p>
            <a:pPr algn="just">
              <a:lnSpc>
                <a:spcPct val="150000"/>
              </a:lnSpc>
            </a:pPr>
            <a:r>
              <a:rPr lang="en-US" sz="2000" dirty="0">
                <a:latin typeface="Times New Roman" panose="02020603050405020304" pitchFamily="18" charset="0"/>
                <a:cs typeface="Times New Roman" panose="02020603050405020304" pitchFamily="18" charset="0"/>
              </a:rPr>
              <a:t>so that the transmitted signals which strike the target are reflected back to the receiver without any deviations.</a:t>
            </a:r>
          </a:p>
          <a:p>
            <a:pPr algn="just">
              <a:lnSpc>
                <a:spcPct val="150000"/>
              </a:lnSpc>
            </a:pPr>
            <a:r>
              <a:rPr lang="en-US" sz="2000" dirty="0">
                <a:latin typeface="Times New Roman" panose="02020603050405020304" pitchFamily="18" charset="0"/>
                <a:cs typeface="Times New Roman" panose="02020603050405020304" pitchFamily="18" charset="0"/>
              </a:rPr>
              <a:t>As the waves travel at 45 degrees so the target is placed in a straight line.</a:t>
            </a:r>
          </a:p>
          <a:p>
            <a:pPr algn="just">
              <a:lnSpc>
                <a:spcPct val="150000"/>
              </a:lnSpc>
            </a:pPr>
            <a:r>
              <a:rPr lang="en-US" sz="2000" dirty="0">
                <a:latin typeface="Times New Roman" panose="02020603050405020304" pitchFamily="18" charset="0"/>
                <a:cs typeface="Times New Roman" panose="02020603050405020304" pitchFamily="18" charset="0"/>
              </a:rPr>
              <a:t>Corresponding distance is indicated on the scale.</a:t>
            </a:r>
          </a:p>
        </p:txBody>
      </p:sp>
      <p:grpSp>
        <p:nvGrpSpPr>
          <p:cNvPr id="27" name="Group 26">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B6DAED94-9647-41FB-83E8-40431CEB92FC}"/>
              </a:ext>
            </a:extLst>
          </p:cNvPr>
          <p:cNvPicPr>
            <a:picLocks noChangeAspect="1"/>
          </p:cNvPicPr>
          <p:nvPr/>
        </p:nvPicPr>
        <p:blipFill>
          <a:blip r:embed="rId2"/>
          <a:stretch>
            <a:fillRect/>
          </a:stretch>
        </p:blipFill>
        <p:spPr>
          <a:xfrm>
            <a:off x="5295320" y="2908698"/>
            <a:ext cx="6253212" cy="2110458"/>
          </a:xfrm>
          <a:prstGeom prst="rect">
            <a:avLst/>
          </a:prstGeom>
        </p:spPr>
      </p:pic>
      <p:grpSp>
        <p:nvGrpSpPr>
          <p:cNvPr id="31" name="Group 30">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2" name="Rectangle 31">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Text&#10;&#10;Description automatically generated with medium confidence">
            <a:extLst>
              <a:ext uri="{FF2B5EF4-FFF2-40B4-BE49-F238E27FC236}">
                <a16:creationId xmlns:a16="http://schemas.microsoft.com/office/drawing/2014/main" id="{035F050B-8929-4B50-AC8A-36487C621980}"/>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42352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C9CC-BABC-465E-9CEA-14E4277D3F1A}"/>
              </a:ext>
            </a:extLst>
          </p:cNvPr>
          <p:cNvSpPr>
            <a:spLocks noGrp="1"/>
          </p:cNvSpPr>
          <p:nvPr>
            <p:ph type="title"/>
          </p:nvPr>
        </p:nvSpPr>
        <p:spPr>
          <a:xfrm>
            <a:off x="838200" y="365126"/>
            <a:ext cx="10515600" cy="1299902"/>
          </a:xfrm>
        </p:spPr>
        <p:txBody>
          <a:bodyPr/>
          <a:lstStyle/>
          <a:p>
            <a:r>
              <a:rPr lang="en-US" b="0" i="0" dirty="0">
                <a:solidFill>
                  <a:srgbClr val="007BC6"/>
                </a:solidFill>
                <a:effectLst/>
                <a:latin typeface="Tauri"/>
              </a:rPr>
              <a:t>Applications of Ultrasonic Sensors</a:t>
            </a:r>
            <a:br>
              <a:rPr lang="en-US" b="0" i="0" dirty="0">
                <a:solidFill>
                  <a:srgbClr val="007BC6"/>
                </a:solidFill>
                <a:effectLst/>
                <a:latin typeface="Tauri"/>
              </a:rPr>
            </a:br>
            <a:endParaRPr lang="en-US" dirty="0"/>
          </a:p>
        </p:txBody>
      </p:sp>
      <p:sp>
        <p:nvSpPr>
          <p:cNvPr id="3" name="Content Placeholder 2">
            <a:extLst>
              <a:ext uri="{FF2B5EF4-FFF2-40B4-BE49-F238E27FC236}">
                <a16:creationId xmlns:a16="http://schemas.microsoft.com/office/drawing/2014/main" id="{EDAF0577-A3C0-4A17-B338-E35491B253D9}"/>
              </a:ext>
            </a:extLst>
          </p:cNvPr>
          <p:cNvSpPr>
            <a:spLocks noGrp="1"/>
          </p:cNvSpPr>
          <p:nvPr>
            <p:ph sz="quarter" idx="13"/>
          </p:nvPr>
        </p:nvSpPr>
        <p:spPr>
          <a:xfrm>
            <a:off x="838199" y="1214652"/>
            <a:ext cx="10666863" cy="4844954"/>
          </a:xfrm>
        </p:spPr>
        <p:txBody>
          <a:bodyPr>
            <a:noAutofit/>
          </a:bodyPr>
          <a:lstStyle/>
          <a:p>
            <a:r>
              <a:rPr lang="en-US" sz="1600" dirty="0">
                <a:latin typeface="Times New Roman" panose="02020603050405020304" pitchFamily="18" charset="0"/>
                <a:cs typeface="Times New Roman" panose="02020603050405020304" pitchFamily="18" charset="0"/>
              </a:rPr>
              <a:t>Robotic sensing</a:t>
            </a:r>
          </a:p>
          <a:p>
            <a:r>
              <a:rPr lang="en-US" sz="1600" dirty="0">
                <a:latin typeface="Times New Roman" panose="02020603050405020304" pitchFamily="18" charset="0"/>
                <a:cs typeface="Times New Roman" panose="02020603050405020304" pitchFamily="18" charset="0"/>
              </a:rPr>
              <a:t>Stacking height control</a:t>
            </a:r>
          </a:p>
          <a:p>
            <a:r>
              <a:rPr lang="en-US" sz="1600" dirty="0">
                <a:latin typeface="Times New Roman" panose="02020603050405020304" pitchFamily="18" charset="0"/>
                <a:cs typeface="Times New Roman" panose="02020603050405020304" pitchFamily="18" charset="0"/>
              </a:rPr>
              <a:t>Loop control</a:t>
            </a:r>
          </a:p>
          <a:p>
            <a:r>
              <a:rPr lang="en-US" sz="1600" dirty="0">
                <a:latin typeface="Times New Roman" panose="02020603050405020304" pitchFamily="18" charset="0"/>
                <a:cs typeface="Times New Roman" panose="02020603050405020304" pitchFamily="18" charset="0"/>
              </a:rPr>
              <a:t>Liquid level control</a:t>
            </a:r>
          </a:p>
          <a:p>
            <a:r>
              <a:rPr lang="en-US" sz="1600" dirty="0">
                <a:latin typeface="Times New Roman" panose="02020603050405020304" pitchFamily="18" charset="0"/>
                <a:cs typeface="Times New Roman" panose="02020603050405020304" pitchFamily="18" charset="0"/>
              </a:rPr>
              <a:t>Full detection</a:t>
            </a:r>
          </a:p>
          <a:p>
            <a:r>
              <a:rPr lang="en-US" sz="1600" dirty="0">
                <a:latin typeface="Times New Roman" panose="02020603050405020304" pitchFamily="18" charset="0"/>
                <a:cs typeface="Times New Roman" panose="02020603050405020304" pitchFamily="18" charset="0"/>
              </a:rPr>
              <a:t>Counting people/people detection</a:t>
            </a:r>
          </a:p>
          <a:p>
            <a:r>
              <a:rPr lang="en-US" sz="1600" dirty="0">
                <a:latin typeface="Times New Roman" panose="02020603050405020304" pitchFamily="18" charset="0"/>
                <a:cs typeface="Times New Roman" panose="02020603050405020304" pitchFamily="18" charset="0"/>
              </a:rPr>
              <a:t>Presence detection</a:t>
            </a:r>
          </a:p>
          <a:p>
            <a:r>
              <a:rPr lang="en-US" sz="1600" dirty="0">
                <a:latin typeface="Times New Roman" panose="02020603050405020304" pitchFamily="18" charset="0"/>
                <a:cs typeface="Times New Roman" panose="02020603050405020304" pitchFamily="18" charset="0"/>
              </a:rPr>
              <a:t>Detecting breaks in threads or wires </a:t>
            </a:r>
          </a:p>
          <a:p>
            <a:r>
              <a:rPr lang="en-US" sz="1600" dirty="0">
                <a:latin typeface="Times New Roman" panose="02020603050405020304" pitchFamily="18" charset="0"/>
                <a:cs typeface="Times New Roman" panose="02020603050405020304" pitchFamily="18" charset="0"/>
              </a:rPr>
              <a:t>Box sorting </a:t>
            </a:r>
          </a:p>
          <a:p>
            <a:r>
              <a:rPr lang="en-US" sz="1600" dirty="0">
                <a:latin typeface="Times New Roman" panose="02020603050405020304" pitchFamily="18" charset="0"/>
                <a:cs typeface="Times New Roman" panose="02020603050405020304" pitchFamily="18" charset="0"/>
              </a:rPr>
              <a:t>Contouring or profiling </a:t>
            </a:r>
          </a:p>
          <a:p>
            <a:r>
              <a:rPr lang="en-US" sz="1600" dirty="0">
                <a:latin typeface="Times New Roman" panose="02020603050405020304" pitchFamily="18" charset="0"/>
                <a:cs typeface="Times New Roman" panose="02020603050405020304" pitchFamily="18" charset="0"/>
              </a:rPr>
              <a:t>Irregular parts detection</a:t>
            </a:r>
          </a:p>
          <a:p>
            <a:r>
              <a:rPr lang="en-US" sz="1600" dirty="0">
                <a:latin typeface="Times New Roman" panose="02020603050405020304" pitchFamily="18" charset="0"/>
                <a:cs typeface="Times New Roman" panose="02020603050405020304" pitchFamily="18" charset="0"/>
              </a:rPr>
              <a:t>Tank level detection</a:t>
            </a:r>
          </a:p>
          <a:p>
            <a:r>
              <a:rPr lang="en-US" sz="1600" dirty="0">
                <a:latin typeface="Times New Roman" panose="02020603050405020304" pitchFamily="18" charset="0"/>
                <a:cs typeface="Times New Roman" panose="02020603050405020304" pitchFamily="18" charset="0"/>
              </a:rPr>
              <a:t>Many applications on the production line</a:t>
            </a:r>
          </a:p>
          <a:p>
            <a:r>
              <a:rPr lang="en-US" sz="1600" dirty="0">
                <a:latin typeface="Times New Roman" panose="02020603050405020304" pitchFamily="18" charset="0"/>
                <a:cs typeface="Times New Roman" panose="02020603050405020304" pitchFamily="18" charset="0"/>
              </a:rPr>
              <a:t>Distance measurement - regardless of an object's shape, </a:t>
            </a:r>
            <a:r>
              <a:rPr lang="en-US" sz="1600" dirty="0" err="1">
                <a:latin typeface="Times New Roman" panose="02020603050405020304" pitchFamily="18" charset="0"/>
                <a:cs typeface="Times New Roman" panose="02020603050405020304" pitchFamily="18" charset="0"/>
              </a:rPr>
              <a:t>colour</a:t>
            </a:r>
            <a:r>
              <a:rPr lang="en-US" sz="1600" dirty="0">
                <a:latin typeface="Times New Roman" panose="02020603050405020304" pitchFamily="18" charset="0"/>
                <a:cs typeface="Times New Roman" panose="02020603050405020304" pitchFamily="18" charset="0"/>
              </a:rPr>
              <a:t> or surface texture</a:t>
            </a:r>
          </a:p>
        </p:txBody>
      </p:sp>
      <p:sp>
        <p:nvSpPr>
          <p:cNvPr id="4" name="Date Placeholder 3">
            <a:extLst>
              <a:ext uri="{FF2B5EF4-FFF2-40B4-BE49-F238E27FC236}">
                <a16:creationId xmlns:a16="http://schemas.microsoft.com/office/drawing/2014/main" id="{88A80119-1D07-411D-B8E3-F83898858EA8}"/>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6994AE07-30DB-439F-B152-0351D80B0972}"/>
              </a:ext>
            </a:extLst>
          </p:cNvPr>
          <p:cNvSpPr>
            <a:spLocks noGrp="1"/>
          </p:cNvSpPr>
          <p:nvPr>
            <p:ph type="sldNum" sz="quarter" idx="12"/>
          </p:nvPr>
        </p:nvSpPr>
        <p:spPr/>
        <p:txBody>
          <a:bodyPr/>
          <a:lstStyle/>
          <a:p>
            <a:fld id="{37E48E4C-F13E-4341-8BD6-7F02BFA6C89B}" type="slidenum">
              <a:rPr lang="en-IN" smtClean="0"/>
              <a:t>25</a:t>
            </a:fld>
            <a:endParaRPr lang="en-IN"/>
          </a:p>
        </p:txBody>
      </p:sp>
    </p:spTree>
    <p:extLst>
      <p:ext uri="{BB962C8B-B14F-4D97-AF65-F5344CB8AC3E}">
        <p14:creationId xmlns:p14="http://schemas.microsoft.com/office/powerpoint/2010/main" val="178194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AAE94E3-A7DB-4868-B1E3-E49703488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23D43-4EBC-439D-A1E9-5AC9CDECE7C4}"/>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b="1" dirty="0"/>
              <a:t>Gyro Sensor</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FADD2A-8B93-4954-AB74-7F542B5DBE05}"/>
              </a:ext>
            </a:extLst>
          </p:cNvPr>
          <p:cNvSpPr txBox="1"/>
          <p:nvPr/>
        </p:nvSpPr>
        <p:spPr>
          <a:xfrm>
            <a:off x="590719" y="2330505"/>
            <a:ext cx="5278066" cy="3979585"/>
          </a:xfrm>
          <a:prstGeom prst="rect">
            <a:avLst/>
          </a:prstGeom>
        </p:spPr>
        <p:txBody>
          <a:bodyPr vert="horz" lIns="91440" tIns="45720" rIns="91440" bIns="45720" rtlCol="0" anchor="ctr">
            <a:normAutofit lnSpcReduction="10000"/>
          </a:bodyPr>
          <a:lstStyle/>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gyro sensor is one of the most prominent sensor of present wearable technologies.</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mostly used to find the posture or angle of rotation of a body.</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sensors can sense rotational motion, and changes in orientation.</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two are motions that humans have difficulty in sensing.</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sensor is fabricated with I2C(inter integrated circuit) bus, which is the most sophisticated two-way communication protocol.</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used to communicate with many devices(say 10 devices) at a time.</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Rather than having 1000 microcontrollers at a time to control all the devices instead it can be done with just one microcontroller.</a:t>
            </a:r>
          </a:p>
          <a:p>
            <a:pPr marL="342900"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
        <p:nvSpPr>
          <p:cNvPr id="41" name="Rectangle 40">
            <a:extLst>
              <a:ext uri="{FF2B5EF4-FFF2-40B4-BE49-F238E27FC236}">
                <a16:creationId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3837B0-A90A-4166-BBB1-F02BC231DE01}"/>
              </a:ext>
            </a:extLst>
          </p:cNvPr>
          <p:cNvPicPr>
            <a:picLocks noChangeAspect="1"/>
          </p:cNvPicPr>
          <p:nvPr/>
        </p:nvPicPr>
        <p:blipFill>
          <a:blip r:embed="rId2"/>
          <a:stretch>
            <a:fillRect/>
          </a:stretch>
        </p:blipFill>
        <p:spPr>
          <a:xfrm>
            <a:off x="7322018" y="581892"/>
            <a:ext cx="3920242" cy="2518756"/>
          </a:xfrm>
          <a:prstGeom prst="rect">
            <a:avLst/>
          </a:prstGeom>
        </p:spPr>
      </p:pic>
      <p:sp>
        <p:nvSpPr>
          <p:cNvPr id="45" name="Rectangle 44">
            <a:extLst>
              <a:ext uri="{FF2B5EF4-FFF2-40B4-BE49-F238E27FC236}">
                <a16:creationId xmlns:a16="http://schemas.microsoft.com/office/drawing/2014/main" id="{8CB5D2D7-DF65-4E86-BFBA-FFB9B5AC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with medium confidence">
            <a:extLst>
              <a:ext uri="{FF2B5EF4-FFF2-40B4-BE49-F238E27FC236}">
                <a16:creationId xmlns:a16="http://schemas.microsoft.com/office/drawing/2014/main" id="{37ABECCF-8658-4BD4-A747-910FBF2419F0}"/>
              </a:ext>
            </a:extLst>
          </p:cNvPr>
          <p:cNvPicPr>
            <a:picLocks noChangeAspect="1"/>
          </p:cNvPicPr>
          <p:nvPr/>
        </p:nvPicPr>
        <p:blipFill>
          <a:blip r:embed="rId3"/>
          <a:stretch>
            <a:fillRect/>
          </a:stretch>
        </p:blipFill>
        <p:spPr>
          <a:xfrm>
            <a:off x="7321086" y="3707894"/>
            <a:ext cx="3920242" cy="2518756"/>
          </a:xfrm>
          <a:prstGeom prst="rect">
            <a:avLst/>
          </a:prstGeom>
        </p:spPr>
      </p:pic>
      <p:pic>
        <p:nvPicPr>
          <p:cNvPr id="9" name="Picture 2" descr="Text&#10;&#10;Description automatically generated with medium confidence">
            <a:extLst>
              <a:ext uri="{FF2B5EF4-FFF2-40B4-BE49-F238E27FC236}">
                <a16:creationId xmlns:a16="http://schemas.microsoft.com/office/drawing/2014/main" id="{520A6445-7E9D-4170-8267-2AA6F98D110E}"/>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95982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8E1A9F-8BDC-411F-A203-5819B0DF799C}"/>
              </a:ext>
            </a:extLst>
          </p:cNvPr>
          <p:cNvSpPr>
            <a:spLocks noGrp="1"/>
          </p:cNvSpPr>
          <p:nvPr>
            <p:ph type="title"/>
          </p:nvPr>
        </p:nvSpPr>
        <p:spPr>
          <a:xfrm>
            <a:off x="643467" y="640080"/>
            <a:ext cx="3096427" cy="5613236"/>
          </a:xfrm>
        </p:spPr>
        <p:txBody>
          <a:bodyPr anchor="ctr">
            <a:normAutofit/>
          </a:bodyPr>
          <a:lstStyle/>
          <a:p>
            <a:r>
              <a:rPr lang="en-IN">
                <a:solidFill>
                  <a:srgbClr val="FFFFFF"/>
                </a:solidFill>
              </a:rPr>
              <a:t>Working of a Gyro sensor</a:t>
            </a:r>
          </a:p>
        </p:txBody>
      </p:sp>
      <p:sp>
        <p:nvSpPr>
          <p:cNvPr id="9" name="Content Placeholder 8">
            <a:extLst>
              <a:ext uri="{FF2B5EF4-FFF2-40B4-BE49-F238E27FC236}">
                <a16:creationId xmlns:a16="http://schemas.microsoft.com/office/drawing/2014/main" id="{46729CDD-B59C-4528-ADFB-34466A01F55F}"/>
              </a:ext>
            </a:extLst>
          </p:cNvPr>
          <p:cNvSpPr>
            <a:spLocks noGrp="1"/>
          </p:cNvSpPr>
          <p:nvPr>
            <p:ph sz="quarter" idx="13"/>
          </p:nvPr>
        </p:nvSpPr>
        <p:spPr>
          <a:xfrm>
            <a:off x="4699818" y="640082"/>
            <a:ext cx="6848715" cy="2484884"/>
          </a:xfrm>
        </p:spPr>
        <p:txBody>
          <a:bodyPr anchor="ctr">
            <a:normAutofit/>
          </a:bodyPr>
          <a:lstStyle/>
          <a:p>
            <a:pPr algn="just"/>
            <a:r>
              <a:rPr lang="en-US" sz="2000" dirty="0"/>
              <a:t>In order to detect a fall of a person , it can be recognized through visionary inputs ,but the task becomes complex when the falling is to be detected with sensors and IoT implementation .</a:t>
            </a:r>
          </a:p>
          <a:p>
            <a:pPr algn="just"/>
            <a:r>
              <a:rPr lang="en-US" sz="2000" dirty="0"/>
              <a:t>So, by monitoring the posture of a person's body gives better insights into when the person will fall. In these applications gyro sensors are used.</a:t>
            </a:r>
          </a:p>
        </p:txBody>
      </p:sp>
      <p:pic>
        <p:nvPicPr>
          <p:cNvPr id="5" name="Content Placeholder 4">
            <a:extLst>
              <a:ext uri="{FF2B5EF4-FFF2-40B4-BE49-F238E27FC236}">
                <a16:creationId xmlns:a16="http://schemas.microsoft.com/office/drawing/2014/main" id="{E122B3AA-2609-4BB7-A95D-4E68DF3DDD57}"/>
              </a:ext>
            </a:extLst>
          </p:cNvPr>
          <p:cNvPicPr>
            <a:picLocks noChangeAspect="1"/>
          </p:cNvPicPr>
          <p:nvPr/>
        </p:nvPicPr>
        <p:blipFill>
          <a:blip r:embed="rId2"/>
          <a:stretch>
            <a:fillRect/>
          </a:stretch>
        </p:blipFill>
        <p:spPr>
          <a:xfrm>
            <a:off x="4951623" y="3446698"/>
            <a:ext cx="6596909" cy="2488335"/>
          </a:xfrm>
          <a:prstGeom prst="rect">
            <a:avLst/>
          </a:prstGeom>
        </p:spPr>
      </p:pic>
      <p:pic>
        <p:nvPicPr>
          <p:cNvPr id="6" name="Picture 2" descr="Text&#10;&#10;Description automatically generated with medium confidence">
            <a:extLst>
              <a:ext uri="{FF2B5EF4-FFF2-40B4-BE49-F238E27FC236}">
                <a16:creationId xmlns:a16="http://schemas.microsoft.com/office/drawing/2014/main" id="{BBE3049B-C0B3-4055-BD1D-4E995E055393}"/>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78448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2">
            <a:extLst>
              <a:ext uri="{FF2B5EF4-FFF2-40B4-BE49-F238E27FC236}">
                <a16:creationId xmlns:a16="http://schemas.microsoft.com/office/drawing/2014/main" id="{AAAE94E3-A7DB-4868-B1E3-E49703488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3E37-BE29-4AF0-A82F-262BF7C26BBF}"/>
              </a:ext>
            </a:extLst>
          </p:cNvPr>
          <p:cNvSpPr>
            <a:spLocks noGrp="1"/>
          </p:cNvSpPr>
          <p:nvPr>
            <p:ph type="title"/>
          </p:nvPr>
        </p:nvSpPr>
        <p:spPr>
          <a:xfrm>
            <a:off x="589560" y="856180"/>
            <a:ext cx="5279408" cy="1128068"/>
          </a:xfrm>
        </p:spPr>
        <p:txBody>
          <a:bodyPr anchor="ctr">
            <a:normAutofit/>
          </a:bodyPr>
          <a:lstStyle/>
          <a:p>
            <a:r>
              <a:rPr lang="en-IN" sz="3700"/>
              <a:t>Applications of Gyroscope </a:t>
            </a:r>
          </a:p>
        </p:txBody>
      </p:sp>
      <p:grpSp>
        <p:nvGrpSpPr>
          <p:cNvPr id="48" name="Group 34">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9" name="Rectangle 35">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6">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8">
            <a:extLst>
              <a:ext uri="{FF2B5EF4-FFF2-40B4-BE49-F238E27FC236}">
                <a16:creationId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AD29E6-CDE5-4176-9C85-0940AD4DD3B9}"/>
              </a:ext>
            </a:extLst>
          </p:cNvPr>
          <p:cNvSpPr>
            <a:spLocks noGrp="1"/>
          </p:cNvSpPr>
          <p:nvPr>
            <p:ph sz="quarter" idx="13"/>
          </p:nvPr>
        </p:nvSpPr>
        <p:spPr>
          <a:xfrm>
            <a:off x="589376" y="2290827"/>
            <a:ext cx="5506623" cy="4019264"/>
          </a:xfrm>
        </p:spPr>
        <p:txBody>
          <a:bodyPr anchor="ctr">
            <a:normAutofit fontScale="92500" lnSpcReduction="10000"/>
          </a:bodyPr>
          <a:lstStyle/>
          <a:p>
            <a:pPr marL="342900" indent="-342900">
              <a:lnSpc>
                <a:spcPct val="100000"/>
              </a:lnSpc>
              <a:buAutoNum type="arabicPeriod"/>
            </a:pPr>
            <a:r>
              <a:rPr lang="en-IN" sz="1400" b="1" dirty="0">
                <a:latin typeface="Times New Roman" panose="02020603050405020304" pitchFamily="18" charset="0"/>
                <a:cs typeface="Times New Roman" panose="02020603050405020304" pitchFamily="18" charset="0"/>
              </a:rPr>
              <a:t>Angular Velocity Sensing</a:t>
            </a:r>
            <a:r>
              <a:rPr lang="en-IN" sz="1400" dirty="0">
                <a:latin typeface="Times New Roman" panose="02020603050405020304" pitchFamily="18" charset="0"/>
                <a:cs typeface="Times New Roman" panose="02020603050405020304" pitchFamily="18" charset="0"/>
              </a:rPr>
              <a:t>: This senses the amount of angular velocity  produced.</a:t>
            </a:r>
          </a:p>
          <a:p>
            <a:pPr>
              <a:lnSpc>
                <a:spcPct val="100000"/>
              </a:lnSpc>
            </a:pPr>
            <a:r>
              <a:rPr lang="en-IN" sz="1400" dirty="0">
                <a:latin typeface="Times New Roman" panose="02020603050405020304" pitchFamily="18" charset="0"/>
                <a:cs typeface="Times New Roman" panose="02020603050405020304" pitchFamily="18" charset="0"/>
              </a:rPr>
              <a:t>It is used in measuring the amount of motion. For example checking athletic movement.</a:t>
            </a:r>
          </a:p>
          <a:p>
            <a:pPr marL="0" indent="0">
              <a:lnSpc>
                <a:spcPct val="100000"/>
              </a:lnSpc>
              <a:buNone/>
            </a:pPr>
            <a:r>
              <a:rPr lang="en-IN" sz="1400" dirty="0">
                <a:latin typeface="Times New Roman" panose="02020603050405020304" pitchFamily="18" charset="0"/>
                <a:cs typeface="Times New Roman" panose="02020603050405020304" pitchFamily="18" charset="0"/>
              </a:rPr>
              <a:t>2. </a:t>
            </a:r>
            <a:r>
              <a:rPr lang="en-IN" sz="1400" b="1" dirty="0">
                <a:latin typeface="Times New Roman" panose="02020603050405020304" pitchFamily="18" charset="0"/>
                <a:cs typeface="Times New Roman" panose="02020603050405020304" pitchFamily="18" charset="0"/>
              </a:rPr>
              <a:t>Angle sensing </a:t>
            </a:r>
            <a:r>
              <a:rPr lang="en-IN" sz="1400" dirty="0">
                <a:latin typeface="Times New Roman" panose="02020603050405020304" pitchFamily="18" charset="0"/>
                <a:cs typeface="Times New Roman" panose="02020603050405020304" pitchFamily="18" charset="0"/>
              </a:rPr>
              <a:t>: This senses angular velocity produced by the sensors own </a:t>
            </a:r>
          </a:p>
          <a:p>
            <a:pPr marL="0" indent="0">
              <a:lnSpc>
                <a:spcPct val="100000"/>
              </a:lnSpc>
              <a:buNone/>
            </a:pPr>
            <a:r>
              <a:rPr lang="en-IN" sz="1400" dirty="0">
                <a:latin typeface="Times New Roman" panose="02020603050405020304" pitchFamily="18" charset="0"/>
                <a:cs typeface="Times New Roman" panose="02020603050405020304" pitchFamily="18" charset="0"/>
              </a:rPr>
              <a:t>     movement.</a:t>
            </a:r>
          </a:p>
          <a:p>
            <a:pPr>
              <a:lnSpc>
                <a:spcPct val="100000"/>
              </a:lnSpc>
            </a:pPr>
            <a:r>
              <a:rPr lang="en-IN" sz="1400" dirty="0">
                <a:latin typeface="Times New Roman" panose="02020603050405020304" pitchFamily="18" charset="0"/>
                <a:cs typeface="Times New Roman" panose="02020603050405020304" pitchFamily="18" charset="0"/>
              </a:rPr>
              <a:t>Angles are detected via integration operation by a CPU.</a:t>
            </a:r>
          </a:p>
          <a:p>
            <a:pPr>
              <a:lnSpc>
                <a:spcPct val="100000"/>
              </a:lnSpc>
            </a:pPr>
            <a:r>
              <a:rPr lang="en-IN" sz="1400" dirty="0">
                <a:latin typeface="Times New Roman" panose="02020603050405020304" pitchFamily="18" charset="0"/>
                <a:cs typeface="Times New Roman" panose="02020603050405020304" pitchFamily="18" charset="0"/>
              </a:rPr>
              <a:t>The angle moved is fed to and reflected in an application.</a:t>
            </a:r>
          </a:p>
          <a:p>
            <a:pPr>
              <a:lnSpc>
                <a:spcPct val="100000"/>
              </a:lnSpc>
            </a:pPr>
            <a:r>
              <a:rPr lang="en-IN" sz="1400" dirty="0">
                <a:latin typeface="Times New Roman" panose="02020603050405020304" pitchFamily="18" charset="0"/>
                <a:cs typeface="Times New Roman" panose="02020603050405020304" pitchFamily="18" charset="0"/>
              </a:rPr>
              <a:t>Examples include car navigation systems, game controllers and cellular systems.</a:t>
            </a:r>
          </a:p>
          <a:p>
            <a:pPr marL="0" indent="0">
              <a:lnSpc>
                <a:spcPct val="100000"/>
              </a:lnSpc>
              <a:buNone/>
            </a:pPr>
            <a:r>
              <a:rPr lang="en-IN" sz="1400" dirty="0">
                <a:latin typeface="Times New Roman" panose="02020603050405020304" pitchFamily="18" charset="0"/>
                <a:cs typeface="Times New Roman" panose="02020603050405020304" pitchFamily="18" charset="0"/>
              </a:rPr>
              <a:t>3.</a:t>
            </a:r>
            <a:r>
              <a:rPr lang="en-IN" sz="1400" b="1" dirty="0">
                <a:latin typeface="Times New Roman" panose="02020603050405020304" pitchFamily="18" charset="0"/>
                <a:cs typeface="Times New Roman" panose="02020603050405020304" pitchFamily="18" charset="0"/>
              </a:rPr>
              <a:t>Control Mechanism </a:t>
            </a:r>
            <a:r>
              <a:rPr lang="en-IN" sz="1400" dirty="0">
                <a:latin typeface="Times New Roman" panose="02020603050405020304" pitchFamily="18" charset="0"/>
                <a:cs typeface="Times New Roman" panose="02020603050405020304" pitchFamily="18" charset="0"/>
              </a:rPr>
              <a:t>: This senses vibration produced by external factors, and  </a:t>
            </a:r>
          </a:p>
          <a:p>
            <a:pPr marL="0" indent="0">
              <a:lnSpc>
                <a:spcPct val="100000"/>
              </a:lnSpc>
              <a:buNone/>
            </a:pPr>
            <a:r>
              <a:rPr lang="en-IN" sz="1400" dirty="0">
                <a:latin typeface="Times New Roman" panose="02020603050405020304" pitchFamily="18" charset="0"/>
                <a:cs typeface="Times New Roman" panose="02020603050405020304" pitchFamily="18" charset="0"/>
              </a:rPr>
              <a:t>    transmits vibration data as electrical signals to a CPU.</a:t>
            </a:r>
          </a:p>
          <a:p>
            <a:pPr>
              <a:lnSpc>
                <a:spcPct val="100000"/>
              </a:lnSpc>
            </a:pPr>
            <a:r>
              <a:rPr lang="en-IN" sz="1400" dirty="0">
                <a:latin typeface="Times New Roman" panose="02020603050405020304" pitchFamily="18" charset="0"/>
                <a:cs typeface="Times New Roman" panose="02020603050405020304" pitchFamily="18" charset="0"/>
              </a:rPr>
              <a:t>It is used in correcting the orientation or balance of an object. </a:t>
            </a:r>
          </a:p>
          <a:p>
            <a:pPr>
              <a:lnSpc>
                <a:spcPct val="100000"/>
              </a:lnSpc>
            </a:pPr>
            <a:r>
              <a:rPr lang="en-IN" sz="1400" dirty="0">
                <a:latin typeface="Times New Roman" panose="02020603050405020304" pitchFamily="18" charset="0"/>
                <a:cs typeface="Times New Roman" panose="02020603050405020304" pitchFamily="18" charset="0"/>
              </a:rPr>
              <a:t>Examples include camera-shake correction and vehicle control. </a:t>
            </a:r>
            <a:endParaRPr lang="en-IN" sz="1100" dirty="0">
              <a:latin typeface="Times New Roman" panose="02020603050405020304" pitchFamily="18" charset="0"/>
              <a:cs typeface="Times New Roman" panose="02020603050405020304" pitchFamily="18" charset="0"/>
            </a:endParaRPr>
          </a:p>
        </p:txBody>
      </p:sp>
      <p:sp>
        <p:nvSpPr>
          <p:cNvPr id="52" name="Rectangle 40">
            <a:extLst>
              <a:ext uri="{FF2B5EF4-FFF2-40B4-BE49-F238E27FC236}">
                <a16:creationId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2">
            <a:extLst>
              <a:ext uri="{FF2B5EF4-FFF2-40B4-BE49-F238E27FC236}">
                <a16:creationId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43ADA4-7C62-44E0-82C5-2C963C5090D7}"/>
              </a:ext>
            </a:extLst>
          </p:cNvPr>
          <p:cNvPicPr>
            <a:picLocks noChangeAspect="1"/>
          </p:cNvPicPr>
          <p:nvPr/>
        </p:nvPicPr>
        <p:blipFill>
          <a:blip r:embed="rId2"/>
          <a:stretch>
            <a:fillRect/>
          </a:stretch>
        </p:blipFill>
        <p:spPr>
          <a:xfrm>
            <a:off x="7083423" y="593498"/>
            <a:ext cx="4397433" cy="2495543"/>
          </a:xfrm>
          <a:prstGeom prst="rect">
            <a:avLst/>
          </a:prstGeom>
        </p:spPr>
      </p:pic>
      <p:sp>
        <p:nvSpPr>
          <p:cNvPr id="54" name="Rectangle 44">
            <a:extLst>
              <a:ext uri="{FF2B5EF4-FFF2-40B4-BE49-F238E27FC236}">
                <a16:creationId xmlns:a16="http://schemas.microsoft.com/office/drawing/2014/main" id="{8CB5D2D7-DF65-4E86-BFBA-FFB9B5AC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93D8EA69-7433-4573-B225-D09474C2111B}"/>
              </a:ext>
            </a:extLst>
          </p:cNvPr>
          <p:cNvPicPr>
            <a:picLocks noChangeAspect="1"/>
          </p:cNvPicPr>
          <p:nvPr/>
        </p:nvPicPr>
        <p:blipFill>
          <a:blip r:embed="rId3"/>
          <a:stretch>
            <a:fillRect/>
          </a:stretch>
        </p:blipFill>
        <p:spPr>
          <a:xfrm>
            <a:off x="7580107" y="3707894"/>
            <a:ext cx="3402200" cy="2518756"/>
          </a:xfrm>
          <a:prstGeom prst="rect">
            <a:avLst/>
          </a:prstGeom>
        </p:spPr>
      </p:pic>
      <p:pic>
        <p:nvPicPr>
          <p:cNvPr id="4" name="Picture 2" descr="Text&#10;&#10;Description automatically generated with medium confidence">
            <a:extLst>
              <a:ext uri="{FF2B5EF4-FFF2-40B4-BE49-F238E27FC236}">
                <a16:creationId xmlns:a16="http://schemas.microsoft.com/office/drawing/2014/main" id="{A1BB3DA2-2B5A-48E4-86AC-3E8D99E261FB}"/>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85493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0AE5F-7AC6-42E0-831B-F9A932BFCF50}"/>
              </a:ext>
            </a:extLst>
          </p:cNvPr>
          <p:cNvSpPr>
            <a:spLocks noGrp="1"/>
          </p:cNvSpPr>
          <p:nvPr>
            <p:ph type="title"/>
          </p:nvPr>
        </p:nvSpPr>
        <p:spPr>
          <a:xfrm>
            <a:off x="643278" y="1010974"/>
            <a:ext cx="3983927" cy="1099555"/>
          </a:xfrm>
        </p:spPr>
        <p:txBody>
          <a:bodyPr anchor="b">
            <a:normAutofit/>
          </a:bodyPr>
          <a:lstStyle/>
          <a:p>
            <a:r>
              <a:rPr lang="en-US" sz="5400" dirty="0">
                <a:latin typeface="Times New Roman" panose="02020603050405020304" pitchFamily="18" charset="0"/>
                <a:cs typeface="Times New Roman" panose="02020603050405020304" pitchFamily="18" charset="0"/>
              </a:rPr>
              <a:t>LDR Sensor:</a:t>
            </a:r>
          </a:p>
        </p:txBody>
      </p:sp>
      <p:sp>
        <p:nvSpPr>
          <p:cNvPr id="21" name="sketch line">
            <a:extLst>
              <a:ext uri="{FF2B5EF4-FFF2-40B4-BE49-F238E27FC236}">
                <a16:creationId xmlns:a16="http://schemas.microsoft.com/office/drawing/2014/main" id="{6357EC4F-235E-4222-A36F-C7878ACE37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E7A08302-6946-4445-8010-6D5EEA733ED9}"/>
              </a:ext>
            </a:extLst>
          </p:cNvPr>
          <p:cNvSpPr>
            <a:spLocks noGrp="1"/>
          </p:cNvSpPr>
          <p:nvPr>
            <p:ph sz="quarter" idx="13"/>
          </p:nvPr>
        </p:nvSpPr>
        <p:spPr>
          <a:xfrm>
            <a:off x="630936" y="2807208"/>
            <a:ext cx="5465064" cy="3410712"/>
          </a:xfrm>
        </p:spPr>
        <p:txBody>
          <a:bodyPr anchor="t">
            <a:normAutofit/>
          </a:bodyPr>
          <a:lstStyle/>
          <a:p>
            <a:pPr algn="just"/>
            <a:r>
              <a:rPr lang="en-US" sz="2200" dirty="0">
                <a:latin typeface="Times New Roman" panose="02020603050405020304" pitchFamily="18" charset="0"/>
                <a:cs typeface="Times New Roman" panose="02020603050405020304" pitchFamily="18" charset="0"/>
              </a:rPr>
              <a:t>LDR is a component that has a variable resistance which changes with light intensity that falls upon it.</a:t>
            </a:r>
          </a:p>
          <a:p>
            <a:pPr algn="just"/>
            <a:r>
              <a:rPr lang="en-US" sz="2200" dirty="0">
                <a:latin typeface="Times New Roman" panose="02020603050405020304" pitchFamily="18" charset="0"/>
                <a:cs typeface="Times New Roman" panose="02020603050405020304" pitchFamily="18" charset="0"/>
              </a:rPr>
              <a:t>Hence LDRs are sensors that are employed where there is a necessity for  monitoring  the intensity of light.</a:t>
            </a:r>
          </a:p>
          <a:p>
            <a:pPr algn="just"/>
            <a:r>
              <a:rPr lang="en-US" sz="2200" dirty="0">
                <a:latin typeface="Times New Roman" panose="02020603050405020304" pitchFamily="18" charset="0"/>
                <a:cs typeface="Times New Roman" panose="02020603050405020304" pitchFamily="18" charset="0"/>
              </a:rPr>
              <a:t>Since resistance of the sensor change with light intensity the output value also changes.</a:t>
            </a:r>
          </a:p>
        </p:txBody>
      </p:sp>
      <p:pic>
        <p:nvPicPr>
          <p:cNvPr id="7" name="Content Placeholder 6">
            <a:extLst>
              <a:ext uri="{FF2B5EF4-FFF2-40B4-BE49-F238E27FC236}">
                <a16:creationId xmlns:a16="http://schemas.microsoft.com/office/drawing/2014/main" id="{3A070614-30F1-4FB6-B844-6D87CAFD707E}"/>
              </a:ext>
            </a:extLst>
          </p:cNvPr>
          <p:cNvPicPr>
            <a:picLocks noChangeAspect="1"/>
          </p:cNvPicPr>
          <p:nvPr/>
        </p:nvPicPr>
        <p:blipFill>
          <a:blip r:embed="rId2"/>
          <a:stretch>
            <a:fillRect/>
          </a:stretch>
        </p:blipFill>
        <p:spPr>
          <a:xfrm>
            <a:off x="6288376" y="2107858"/>
            <a:ext cx="5599791" cy="3212270"/>
          </a:xfrm>
          <a:prstGeom prst="rect">
            <a:avLst/>
          </a:prstGeom>
        </p:spPr>
      </p:pic>
      <p:sp>
        <p:nvSpPr>
          <p:cNvPr id="4" name="Date Placeholder 3">
            <a:extLst>
              <a:ext uri="{FF2B5EF4-FFF2-40B4-BE49-F238E27FC236}">
                <a16:creationId xmlns:a16="http://schemas.microsoft.com/office/drawing/2014/main" id="{A845A89F-3E47-4110-BC4D-F68A6C8BACF7}"/>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97131619-4BF7-40CD-942D-CE344975F965}"/>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29</a:t>
            </a:fld>
            <a:endParaRPr lang="en-IN"/>
          </a:p>
        </p:txBody>
      </p:sp>
      <p:pic>
        <p:nvPicPr>
          <p:cNvPr id="12" name="Picture 2" descr="Text&#10;&#10;Description automatically generated with medium confidence">
            <a:extLst>
              <a:ext uri="{FF2B5EF4-FFF2-40B4-BE49-F238E27FC236}">
                <a16:creationId xmlns:a16="http://schemas.microsoft.com/office/drawing/2014/main" id="{03553B3F-2E68-4542-A4B5-6A687CFC3563}"/>
              </a:ext>
            </a:extLst>
          </p:cNvPr>
          <p:cNvPicPr>
            <a:picLocks noChangeAspect="1" noChangeArrowheads="1"/>
          </p:cNvPicPr>
          <p:nvPr/>
        </p:nvPicPr>
        <p:blipFill>
          <a:blip r:embed="rId3" cstate="print"/>
          <a:srcRect/>
          <a:stretch>
            <a:fillRect/>
          </a:stretch>
        </p:blipFill>
        <p:spPr bwMode="auto">
          <a:xfrm>
            <a:off x="10086975" y="8888"/>
            <a:ext cx="2065454" cy="819787"/>
          </a:xfrm>
          <a:prstGeom prst="rect">
            <a:avLst/>
          </a:prstGeom>
          <a:noFill/>
          <a:ln w="9525">
            <a:noFill/>
            <a:miter lim="800000"/>
            <a:headEnd/>
            <a:tailEnd/>
          </a:ln>
        </p:spPr>
      </p:pic>
    </p:spTree>
    <p:extLst>
      <p:ext uri="{BB962C8B-B14F-4D97-AF65-F5344CB8AC3E}">
        <p14:creationId xmlns:p14="http://schemas.microsoft.com/office/powerpoint/2010/main" val="414060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4A6D-96C4-4372-A383-2677BA223123}"/>
              </a:ext>
            </a:extLst>
          </p:cNvPr>
          <p:cNvSpPr>
            <a:spLocks noGrp="1"/>
          </p:cNvSpPr>
          <p:nvPr>
            <p:ph type="title"/>
          </p:nvPr>
        </p:nvSpPr>
        <p:spPr>
          <a:xfrm>
            <a:off x="961029" y="2507823"/>
            <a:ext cx="10515600" cy="1325563"/>
          </a:xfrm>
        </p:spPr>
        <p:txBody>
          <a:bodyPr>
            <a:normAutofit/>
          </a:bodyPr>
          <a:lstStyle/>
          <a:p>
            <a:pPr algn="ctr"/>
            <a:r>
              <a:rPr lang="en-US" sz="5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Introduction to Sensors</a:t>
            </a:r>
            <a:endParaRPr lang="en-US" sz="5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8739373-F643-45D4-AB13-9A31755D6CFE}"/>
              </a:ext>
            </a:extLst>
          </p:cNvPr>
          <p:cNvSpPr>
            <a:spLocks noGrp="1"/>
          </p:cNvSpPr>
          <p:nvPr>
            <p:ph type="dt" sz="half" idx="10"/>
          </p:nvPr>
        </p:nvSpPr>
        <p:spPr/>
        <p:txBody>
          <a:bodyPr/>
          <a:lstStyle/>
          <a:p>
            <a:fld id="{8A01B753-531F-435C-865E-3226933D8C0D}" type="datetime1">
              <a:rPr lang="en-US" smtClean="0"/>
              <a:t>2/24/2022</a:t>
            </a:fld>
            <a:endParaRPr lang="en-IN"/>
          </a:p>
        </p:txBody>
      </p:sp>
      <p:sp>
        <p:nvSpPr>
          <p:cNvPr id="4" name="Slide Number Placeholder 3">
            <a:extLst>
              <a:ext uri="{FF2B5EF4-FFF2-40B4-BE49-F238E27FC236}">
                <a16:creationId xmlns:a16="http://schemas.microsoft.com/office/drawing/2014/main" id="{732249CB-05C1-42A4-8250-FAFA2ED58FD8}"/>
              </a:ext>
            </a:extLst>
          </p:cNvPr>
          <p:cNvSpPr>
            <a:spLocks noGrp="1"/>
          </p:cNvSpPr>
          <p:nvPr>
            <p:ph type="sldNum" sz="quarter" idx="12"/>
          </p:nvPr>
        </p:nvSpPr>
        <p:spPr/>
        <p:txBody>
          <a:bodyPr/>
          <a:lstStyle/>
          <a:p>
            <a:fld id="{37E48E4C-F13E-4341-8BD6-7F02BFA6C89B}" type="slidenum">
              <a:rPr lang="en-IN" smtClean="0"/>
              <a:t>3</a:t>
            </a:fld>
            <a:endParaRPr lang="en-IN"/>
          </a:p>
        </p:txBody>
      </p:sp>
    </p:spTree>
    <p:extLst>
      <p:ext uri="{BB962C8B-B14F-4D97-AF65-F5344CB8AC3E}">
        <p14:creationId xmlns:p14="http://schemas.microsoft.com/office/powerpoint/2010/main" val="1110101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12209CB-3E4C-43AE-B507-08269FAE89F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8" name="Isosceles Triangle 27">
              <a:extLst>
                <a:ext uri="{FF2B5EF4-FFF2-40B4-BE49-F238E27FC236}">
                  <a16:creationId xmlns:a16="http://schemas.microsoft.com/office/drawing/2014/main" id="{A580F890-B085-4E95-96AA-55AEBEC5CE6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BCB7912-FEA6-4C89-8E9B-D95EF15647E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6C0B68C-7763-4304-90A3-4A51FEB830FF}"/>
              </a:ext>
            </a:extLst>
          </p:cNvPr>
          <p:cNvSpPr>
            <a:spLocks noGrp="1"/>
          </p:cNvSpPr>
          <p:nvPr>
            <p:ph sz="quarter" idx="13"/>
          </p:nvPr>
        </p:nvSpPr>
        <p:spPr>
          <a:xfrm>
            <a:off x="712258" y="1364776"/>
            <a:ext cx="6832403" cy="4812187"/>
          </a:xfrm>
        </p:spPr>
        <p:txBody>
          <a:bodyPr>
            <a:normAutofit/>
          </a:bodyPr>
          <a:lstStyle/>
          <a:p>
            <a:pPr algn="just">
              <a:lnSpc>
                <a:spcPct val="100000"/>
              </a:lnSpc>
            </a:pPr>
            <a:r>
              <a:rPr lang="en-US" sz="2000" dirty="0">
                <a:latin typeface="Times New Roman" panose="02020603050405020304" pitchFamily="18" charset="0"/>
                <a:cs typeface="Times New Roman" panose="02020603050405020304" pitchFamily="18" charset="0"/>
              </a:rPr>
              <a:t>This resistor works on the principle of photo conductivity. It is nothing but, when the light falls on its surface, then the material conductivity reduces and also the electrons in the valence band of the device are excited to the conduction band.</a:t>
            </a:r>
          </a:p>
          <a:p>
            <a:pPr algn="just">
              <a:lnSpc>
                <a:spcPct val="100000"/>
              </a:lnSpc>
            </a:pPr>
            <a:r>
              <a:rPr lang="en-US" sz="2000" dirty="0">
                <a:latin typeface="Times New Roman" panose="02020603050405020304" pitchFamily="18" charset="0"/>
                <a:cs typeface="Times New Roman" panose="02020603050405020304" pitchFamily="18" charset="0"/>
              </a:rPr>
              <a:t> These photons in the incident light must have energy greater than the band gap of the semiconductor material. This makes the electrons to jump from the valence band to conduction.</a:t>
            </a:r>
          </a:p>
          <a:p>
            <a:pPr algn="just">
              <a:lnSpc>
                <a:spcPct val="100000"/>
              </a:lnSpc>
            </a:pPr>
            <a:r>
              <a:rPr lang="en-US" sz="2000" b="0" i="0" dirty="0">
                <a:effectLst/>
                <a:latin typeface="Times New Roman" panose="02020603050405020304" pitchFamily="18" charset="0"/>
                <a:cs typeface="Times New Roman" panose="02020603050405020304" pitchFamily="18" charset="0"/>
              </a:rPr>
              <a:t>These devices depend on the light, when </a:t>
            </a:r>
            <a:r>
              <a:rPr lang="en-US" sz="2000" b="0" i="0" dirty="0">
                <a:solidFill>
                  <a:srgbClr val="FF0000"/>
                </a:solidFill>
                <a:effectLst/>
                <a:latin typeface="Times New Roman" panose="02020603050405020304" pitchFamily="18" charset="0"/>
                <a:cs typeface="Times New Roman" panose="02020603050405020304" pitchFamily="18" charset="0"/>
              </a:rPr>
              <a:t>light falls on the LDR then the resistance decreases and increases in the dark</a:t>
            </a:r>
            <a:r>
              <a:rPr lang="en-US" sz="2000" b="0" i="0" dirty="0">
                <a:effectLst/>
                <a:latin typeface="Times New Roman" panose="02020603050405020304" pitchFamily="18" charset="0"/>
                <a:cs typeface="Times New Roman" panose="02020603050405020304" pitchFamily="18" charset="0"/>
              </a:rPr>
              <a:t>. When a LDR is kept in the dark place, its resistance is high and, when the LDR is kept in the light its resistance will </a:t>
            </a:r>
            <a:r>
              <a:rPr lang="en-US" sz="1800" b="0" i="0" dirty="0">
                <a:effectLst/>
                <a:latin typeface="Times New Roman" panose="02020603050405020304" pitchFamily="18" charset="0"/>
                <a:cs typeface="Times New Roman" panose="02020603050405020304" pitchFamily="18" charset="0"/>
              </a:rPr>
              <a:t>decrease</a:t>
            </a:r>
            <a:r>
              <a:rPr lang="en-US" sz="2000" b="0" i="0" dirty="0">
                <a:effectLst/>
                <a:latin typeface="Roboto" panose="02000000000000000000" pitchFamily="2" charset="0"/>
              </a:rPr>
              <a:t>.</a:t>
            </a:r>
            <a:endParaRPr lang="en-US" sz="2000" dirty="0"/>
          </a:p>
        </p:txBody>
      </p:sp>
      <p:pic>
        <p:nvPicPr>
          <p:cNvPr id="9" name="Picture 8" descr="Diagram&#10;&#10;Description automatically generated">
            <a:extLst>
              <a:ext uri="{FF2B5EF4-FFF2-40B4-BE49-F238E27FC236}">
                <a16:creationId xmlns:a16="http://schemas.microsoft.com/office/drawing/2014/main" id="{C563985B-1936-422D-9587-7F486E81E9D5}"/>
              </a:ext>
            </a:extLst>
          </p:cNvPr>
          <p:cNvPicPr>
            <a:picLocks noChangeAspect="1"/>
          </p:cNvPicPr>
          <p:nvPr/>
        </p:nvPicPr>
        <p:blipFill>
          <a:blip r:embed="rId2"/>
          <a:stretch>
            <a:fillRect/>
          </a:stretch>
        </p:blipFill>
        <p:spPr>
          <a:xfrm>
            <a:off x="8076267" y="3429000"/>
            <a:ext cx="2928265" cy="2635439"/>
          </a:xfrm>
          <a:prstGeom prst="rect">
            <a:avLst/>
          </a:prstGeom>
        </p:spPr>
      </p:pic>
      <p:sp>
        <p:nvSpPr>
          <p:cNvPr id="4" name="Date Placeholder 3">
            <a:extLst>
              <a:ext uri="{FF2B5EF4-FFF2-40B4-BE49-F238E27FC236}">
                <a16:creationId xmlns:a16="http://schemas.microsoft.com/office/drawing/2014/main" id="{55098A6F-23B8-4AA3-B31B-14C1AE965935}"/>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F568CF78-58C7-43CC-A20F-764FE03D2C14}"/>
              </a:ext>
            </a:extLst>
          </p:cNvPr>
          <p:cNvPicPr>
            <a:picLocks noChangeAspect="1"/>
          </p:cNvPicPr>
          <p:nvPr/>
        </p:nvPicPr>
        <p:blipFill>
          <a:blip r:embed="rId3"/>
          <a:stretch>
            <a:fillRect/>
          </a:stretch>
        </p:blipFill>
        <p:spPr>
          <a:xfrm>
            <a:off x="7929570" y="176341"/>
            <a:ext cx="3359872" cy="2635439"/>
          </a:xfrm>
          <a:prstGeom prst="rect">
            <a:avLst/>
          </a:prstGeom>
        </p:spPr>
      </p:pic>
      <p:sp>
        <p:nvSpPr>
          <p:cNvPr id="5" name="Slide Number Placeholder 4">
            <a:extLst>
              <a:ext uri="{FF2B5EF4-FFF2-40B4-BE49-F238E27FC236}">
                <a16:creationId xmlns:a16="http://schemas.microsoft.com/office/drawing/2014/main" id="{C695F0D8-B91A-4E89-8831-8CE723D302AF}"/>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30</a:t>
            </a:fld>
            <a:endParaRPr lang="en-IN"/>
          </a:p>
        </p:txBody>
      </p:sp>
      <p:pic>
        <p:nvPicPr>
          <p:cNvPr id="23" name="Picture 2" descr="Text&#10;&#10;Description automatically generated with medium confidence">
            <a:extLst>
              <a:ext uri="{FF2B5EF4-FFF2-40B4-BE49-F238E27FC236}">
                <a16:creationId xmlns:a16="http://schemas.microsoft.com/office/drawing/2014/main" id="{02A5F53C-D479-4CEF-A920-83A2F605F24C}"/>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426120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6F0C33-B0A3-441A-B8C0-87C80D0B213C}"/>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15BB3E8B-5457-4571-BF5E-08ED8BE3472E}"/>
              </a:ext>
            </a:extLst>
          </p:cNvPr>
          <p:cNvSpPr>
            <a:spLocks noGrp="1"/>
          </p:cNvSpPr>
          <p:nvPr>
            <p:ph type="sldNum" sz="quarter" idx="12"/>
          </p:nvPr>
        </p:nvSpPr>
        <p:spPr/>
        <p:txBody>
          <a:bodyPr/>
          <a:lstStyle/>
          <a:p>
            <a:fld id="{37E48E4C-F13E-4341-8BD6-7F02BFA6C89B}" type="slidenum">
              <a:rPr lang="en-IN" smtClean="0"/>
              <a:t>31</a:t>
            </a:fld>
            <a:endParaRPr lang="en-IN"/>
          </a:p>
        </p:txBody>
      </p:sp>
      <p:pic>
        <p:nvPicPr>
          <p:cNvPr id="6" name="Picture 5">
            <a:extLst>
              <a:ext uri="{FF2B5EF4-FFF2-40B4-BE49-F238E27FC236}">
                <a16:creationId xmlns:a16="http://schemas.microsoft.com/office/drawing/2014/main" id="{7699620B-8617-4060-9C8E-76A29423CCDE}"/>
              </a:ext>
            </a:extLst>
          </p:cNvPr>
          <p:cNvPicPr>
            <a:picLocks noChangeAspect="1"/>
          </p:cNvPicPr>
          <p:nvPr/>
        </p:nvPicPr>
        <p:blipFill>
          <a:blip r:embed="rId2"/>
          <a:stretch>
            <a:fillRect/>
          </a:stretch>
        </p:blipFill>
        <p:spPr>
          <a:xfrm>
            <a:off x="5536736" y="1024870"/>
            <a:ext cx="5648325" cy="4455522"/>
          </a:xfrm>
          <a:prstGeom prst="rect">
            <a:avLst/>
          </a:prstGeom>
        </p:spPr>
      </p:pic>
      <p:pic>
        <p:nvPicPr>
          <p:cNvPr id="7" name="Picture 6">
            <a:extLst>
              <a:ext uri="{FF2B5EF4-FFF2-40B4-BE49-F238E27FC236}">
                <a16:creationId xmlns:a16="http://schemas.microsoft.com/office/drawing/2014/main" id="{ADE963FB-8A7B-4F5C-9301-67B56E3B0682}"/>
              </a:ext>
            </a:extLst>
          </p:cNvPr>
          <p:cNvPicPr>
            <a:picLocks noChangeAspect="1"/>
          </p:cNvPicPr>
          <p:nvPr/>
        </p:nvPicPr>
        <p:blipFill>
          <a:blip r:embed="rId3"/>
          <a:stretch>
            <a:fillRect/>
          </a:stretch>
        </p:blipFill>
        <p:spPr>
          <a:xfrm>
            <a:off x="668110" y="1908806"/>
            <a:ext cx="4740813" cy="2590222"/>
          </a:xfrm>
          <a:prstGeom prst="rect">
            <a:avLst/>
          </a:prstGeom>
        </p:spPr>
      </p:pic>
      <p:sp>
        <p:nvSpPr>
          <p:cNvPr id="9" name="TextBox 8">
            <a:extLst>
              <a:ext uri="{FF2B5EF4-FFF2-40B4-BE49-F238E27FC236}">
                <a16:creationId xmlns:a16="http://schemas.microsoft.com/office/drawing/2014/main" id="{9BEAC5D8-C3D1-4666-953D-78E6B01360FA}"/>
              </a:ext>
            </a:extLst>
          </p:cNvPr>
          <p:cNvSpPr txBox="1"/>
          <p:nvPr/>
        </p:nvSpPr>
        <p:spPr>
          <a:xfrm>
            <a:off x="838200" y="501650"/>
            <a:ext cx="6412277"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Connections for LDR &amp; Pin configuration</a:t>
            </a:r>
            <a:r>
              <a:rPr lang="en-US" dirty="0"/>
              <a:t>:</a:t>
            </a:r>
          </a:p>
        </p:txBody>
      </p:sp>
      <p:pic>
        <p:nvPicPr>
          <p:cNvPr id="8" name="Picture 2" descr="Text&#10;&#10;Description automatically generated with medium confidence">
            <a:extLst>
              <a:ext uri="{FF2B5EF4-FFF2-40B4-BE49-F238E27FC236}">
                <a16:creationId xmlns:a16="http://schemas.microsoft.com/office/drawing/2014/main" id="{28674D81-CB50-4F93-9F39-FF40109AEE8F}"/>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69356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AA10-B85F-47DC-A698-EFB3120AE91D}"/>
              </a:ext>
            </a:extLst>
          </p:cNvPr>
          <p:cNvSpPr>
            <a:spLocks noGrp="1"/>
          </p:cNvSpPr>
          <p:nvPr>
            <p:ph type="title"/>
          </p:nvPr>
        </p:nvSpPr>
        <p:spPr/>
        <p:txBody>
          <a:bodyPr/>
          <a:lstStyle/>
          <a:p>
            <a:r>
              <a:rPr lang="en-US" dirty="0"/>
              <a:t>Working of LDR:</a:t>
            </a:r>
          </a:p>
        </p:txBody>
      </p:sp>
      <p:pic>
        <p:nvPicPr>
          <p:cNvPr id="7" name="Content Placeholder 6">
            <a:extLst>
              <a:ext uri="{FF2B5EF4-FFF2-40B4-BE49-F238E27FC236}">
                <a16:creationId xmlns:a16="http://schemas.microsoft.com/office/drawing/2014/main" id="{A6938F7A-E8FC-4ECD-8EB8-7A17C575E386}"/>
              </a:ext>
            </a:extLst>
          </p:cNvPr>
          <p:cNvPicPr>
            <a:picLocks noGrp="1" noChangeAspect="1"/>
          </p:cNvPicPr>
          <p:nvPr>
            <p:ph sz="quarter" idx="13"/>
          </p:nvPr>
        </p:nvPicPr>
        <p:blipFill>
          <a:blip r:embed="rId2"/>
          <a:stretch>
            <a:fillRect/>
          </a:stretch>
        </p:blipFill>
        <p:spPr>
          <a:xfrm>
            <a:off x="646562" y="1928812"/>
            <a:ext cx="10410643" cy="3000375"/>
          </a:xfrm>
        </p:spPr>
      </p:pic>
      <p:sp>
        <p:nvSpPr>
          <p:cNvPr id="4" name="Date Placeholder 3">
            <a:extLst>
              <a:ext uri="{FF2B5EF4-FFF2-40B4-BE49-F238E27FC236}">
                <a16:creationId xmlns:a16="http://schemas.microsoft.com/office/drawing/2014/main" id="{DAD392DE-F9A7-4D77-813D-8DFE54532E9A}"/>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4AACEEC8-5455-4851-94C4-BA8A9F7D9AD1}"/>
              </a:ext>
            </a:extLst>
          </p:cNvPr>
          <p:cNvSpPr>
            <a:spLocks noGrp="1"/>
          </p:cNvSpPr>
          <p:nvPr>
            <p:ph type="sldNum" sz="quarter" idx="12"/>
          </p:nvPr>
        </p:nvSpPr>
        <p:spPr/>
        <p:txBody>
          <a:bodyPr/>
          <a:lstStyle/>
          <a:p>
            <a:fld id="{37E48E4C-F13E-4341-8BD6-7F02BFA6C89B}" type="slidenum">
              <a:rPr lang="en-IN" smtClean="0"/>
              <a:t>32</a:t>
            </a:fld>
            <a:endParaRPr lang="en-IN"/>
          </a:p>
        </p:txBody>
      </p:sp>
      <p:pic>
        <p:nvPicPr>
          <p:cNvPr id="6" name="Picture 2" descr="Text&#10;&#10;Description automatically generated with medium confidence">
            <a:extLst>
              <a:ext uri="{FF2B5EF4-FFF2-40B4-BE49-F238E27FC236}">
                <a16:creationId xmlns:a16="http://schemas.microsoft.com/office/drawing/2014/main" id="{7031DA58-30DD-4F62-BC6F-DE8BE53B98E4}"/>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
        <p:nvSpPr>
          <p:cNvPr id="8" name="TextBox 7">
            <a:extLst>
              <a:ext uri="{FF2B5EF4-FFF2-40B4-BE49-F238E27FC236}">
                <a16:creationId xmlns:a16="http://schemas.microsoft.com/office/drawing/2014/main" id="{9967F7A0-0CD1-43B0-9B85-F60C84F222FF}"/>
              </a:ext>
            </a:extLst>
          </p:cNvPr>
          <p:cNvSpPr txBox="1"/>
          <p:nvPr/>
        </p:nvSpPr>
        <p:spPr>
          <a:xfrm>
            <a:off x="1122529" y="5042604"/>
            <a:ext cx="9809328" cy="923330"/>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These devices depend on the light, when </a:t>
            </a:r>
            <a:r>
              <a:rPr lang="en-US" sz="1800" b="0" i="0" dirty="0">
                <a:solidFill>
                  <a:srgbClr val="FF0000"/>
                </a:solidFill>
                <a:effectLst/>
                <a:latin typeface="Times New Roman" panose="02020603050405020304" pitchFamily="18" charset="0"/>
                <a:cs typeface="Times New Roman" panose="02020603050405020304" pitchFamily="18" charset="0"/>
              </a:rPr>
              <a:t>light falls on the LDR then the resistance decreases and increases in the dark</a:t>
            </a:r>
            <a:r>
              <a:rPr lang="en-US" sz="1800" b="0" i="0" dirty="0">
                <a:effectLst/>
                <a:latin typeface="Times New Roman" panose="02020603050405020304" pitchFamily="18" charset="0"/>
                <a:cs typeface="Times New Roman" panose="02020603050405020304" pitchFamily="18" charset="0"/>
              </a:rPr>
              <a:t>. When a LDR is kept in the dark place, its resistance is high and, when the LDR is kept in the light its resistance will </a:t>
            </a:r>
            <a:r>
              <a:rPr lang="en-US" sz="1600" b="0" i="0" dirty="0">
                <a:effectLst/>
                <a:latin typeface="Times New Roman" panose="02020603050405020304" pitchFamily="18" charset="0"/>
                <a:cs typeface="Times New Roman" panose="02020603050405020304" pitchFamily="18" charset="0"/>
              </a:rPr>
              <a:t>decrease.</a:t>
            </a:r>
            <a:endParaRPr lang="en-US" dirty="0"/>
          </a:p>
        </p:txBody>
      </p:sp>
    </p:spTree>
    <p:extLst>
      <p:ext uri="{BB962C8B-B14F-4D97-AF65-F5344CB8AC3E}">
        <p14:creationId xmlns:p14="http://schemas.microsoft.com/office/powerpoint/2010/main" val="1613525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F0DCC097-1DB8-4B6D-85D0-6FBA0E1CA4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743E9B-4365-45BC-B784-4FEA8D4423B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Typical Applications of LDRs:</a:t>
            </a:r>
          </a:p>
        </p:txBody>
      </p:sp>
      <p:pic>
        <p:nvPicPr>
          <p:cNvPr id="7" name="Content Placeholder 6">
            <a:extLst>
              <a:ext uri="{FF2B5EF4-FFF2-40B4-BE49-F238E27FC236}">
                <a16:creationId xmlns:a16="http://schemas.microsoft.com/office/drawing/2014/main" id="{DFAD0D2C-E571-401C-99E4-BAC9BB26529D}"/>
              </a:ext>
            </a:extLst>
          </p:cNvPr>
          <p:cNvPicPr>
            <a:picLocks noGrp="1" noChangeAspect="1"/>
          </p:cNvPicPr>
          <p:nvPr>
            <p:ph sz="quarter" idx="13"/>
          </p:nvPr>
        </p:nvPicPr>
        <p:blipFill>
          <a:blip r:embed="rId2"/>
          <a:stretch>
            <a:fillRect/>
          </a:stretch>
        </p:blipFill>
        <p:spPr>
          <a:xfrm>
            <a:off x="723900" y="2208628"/>
            <a:ext cx="11078894" cy="3946167"/>
          </a:xfrm>
          <a:prstGeom prst="rect">
            <a:avLst/>
          </a:prstGeom>
        </p:spPr>
      </p:pic>
      <p:sp>
        <p:nvSpPr>
          <p:cNvPr id="4" name="Date Placeholder 3">
            <a:extLst>
              <a:ext uri="{FF2B5EF4-FFF2-40B4-BE49-F238E27FC236}">
                <a16:creationId xmlns:a16="http://schemas.microsoft.com/office/drawing/2014/main" id="{61933D4D-0EFB-4D46-AA32-D1393ECA870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139B526-A106-4890-9EDF-E44FD772FCA0}" type="datetime1">
              <a:rPr lang="en-US" sz="1000"/>
              <a:pPr>
                <a:spcAft>
                  <a:spcPts val="600"/>
                </a:spcAft>
              </a:pPr>
              <a:t>2/24/2022</a:t>
            </a:fld>
            <a:endParaRPr lang="en-US" sz="1000"/>
          </a:p>
        </p:txBody>
      </p:sp>
      <p:sp>
        <p:nvSpPr>
          <p:cNvPr id="5" name="Slide Number Placeholder 4">
            <a:extLst>
              <a:ext uri="{FF2B5EF4-FFF2-40B4-BE49-F238E27FC236}">
                <a16:creationId xmlns:a16="http://schemas.microsoft.com/office/drawing/2014/main" id="{5B7F5B34-0C00-47D5-82F0-16328F46F6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E48E4C-F13E-4341-8BD6-7F02BFA6C89B}" type="slidenum">
              <a:rPr lang="en-US" sz="1000"/>
              <a:pPr>
                <a:spcAft>
                  <a:spcPts val="600"/>
                </a:spcAft>
              </a:pPr>
              <a:t>33</a:t>
            </a:fld>
            <a:endParaRPr lang="en-US" sz="1000"/>
          </a:p>
        </p:txBody>
      </p:sp>
      <p:pic>
        <p:nvPicPr>
          <p:cNvPr id="8" name="Picture 2" descr="Text&#10;&#10;Description automatically generated with medium confidence">
            <a:extLst>
              <a:ext uri="{FF2B5EF4-FFF2-40B4-BE49-F238E27FC236}">
                <a16:creationId xmlns:a16="http://schemas.microsoft.com/office/drawing/2014/main" id="{DD96A6ED-43C6-45DF-B8C6-A881154EE73A}"/>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6784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80A7-A32B-4472-A0DC-9C6C718447B3}"/>
              </a:ext>
            </a:extLst>
          </p:cNvPr>
          <p:cNvSpPr>
            <a:spLocks noGrp="1"/>
          </p:cNvSpPr>
          <p:nvPr>
            <p:ph type="title"/>
          </p:nvPr>
        </p:nvSpPr>
        <p:spPr>
          <a:xfrm>
            <a:off x="604733" y="308398"/>
            <a:ext cx="3505495" cy="1124618"/>
          </a:xfrm>
        </p:spPr>
        <p:txBody>
          <a:bodyPr>
            <a:normAutofit/>
          </a:bodyPr>
          <a:lstStyle/>
          <a:p>
            <a:r>
              <a:rPr lang="en-US" b="1" dirty="0">
                <a:latin typeface="Times New Roman" panose="02020603050405020304" pitchFamily="18" charset="0"/>
                <a:cs typeface="Times New Roman" panose="02020603050405020304" pitchFamily="18" charset="0"/>
              </a:rPr>
              <a:t>GPS Sensor</a:t>
            </a:r>
          </a:p>
        </p:txBody>
      </p:sp>
      <p:sp>
        <p:nvSpPr>
          <p:cNvPr id="3" name="Content Placeholder 2">
            <a:extLst>
              <a:ext uri="{FF2B5EF4-FFF2-40B4-BE49-F238E27FC236}">
                <a16:creationId xmlns:a16="http://schemas.microsoft.com/office/drawing/2014/main" id="{EBE3B8B3-4F98-41F5-A35B-B8AD69973A57}"/>
              </a:ext>
            </a:extLst>
          </p:cNvPr>
          <p:cNvSpPr>
            <a:spLocks noGrp="1"/>
          </p:cNvSpPr>
          <p:nvPr>
            <p:ph sz="quarter" idx="13"/>
          </p:nvPr>
        </p:nvSpPr>
        <p:spPr>
          <a:xfrm>
            <a:off x="484214" y="1603948"/>
            <a:ext cx="3982855" cy="4578487"/>
          </a:xfrm>
        </p:spPr>
        <p:txBody>
          <a:bodyPr>
            <a:normAutofit fontScale="92500" lnSpcReduction="20000"/>
          </a:bodyPr>
          <a:lstStyle/>
          <a:p>
            <a:pPr algn="just"/>
            <a:r>
              <a:rPr lang="en-US" sz="1700" dirty="0">
                <a:latin typeface="Times New Roman" panose="02020603050405020304" pitchFamily="18" charset="0"/>
                <a:cs typeface="Times New Roman" panose="02020603050405020304" pitchFamily="18" charset="0"/>
              </a:rPr>
              <a:t>Global Positioning System (GPS) is a satellite-based system that uses satellites and ground stations to measure and compute its position on Earth.</a:t>
            </a:r>
          </a:p>
          <a:p>
            <a:pPr algn="just"/>
            <a:r>
              <a:rPr lang="en-US" sz="1700" dirty="0">
                <a:latin typeface="Times New Roman" panose="02020603050405020304" pitchFamily="18" charset="0"/>
                <a:cs typeface="Times New Roman" panose="02020603050405020304" pitchFamily="18" charset="0"/>
              </a:rPr>
              <a:t>GPS is also known as Navigation System with Time and Ranging (NAVSTAR) GPS.</a:t>
            </a:r>
          </a:p>
          <a:p>
            <a:pPr algn="just"/>
            <a:r>
              <a:rPr lang="en-US" sz="1700" dirty="0">
                <a:latin typeface="Times New Roman" panose="02020603050405020304" pitchFamily="18" charset="0"/>
                <a:cs typeface="Times New Roman" panose="02020603050405020304" pitchFamily="18" charset="0"/>
              </a:rPr>
              <a:t>GPS receiver needs to receive data from at least 4 satellites for accuracy purpose. GPS receiver does not transmit any information to the satellites.</a:t>
            </a:r>
          </a:p>
          <a:p>
            <a:pPr algn="just"/>
            <a:r>
              <a:rPr lang="en-US" sz="1700" dirty="0">
                <a:latin typeface="Times New Roman" panose="02020603050405020304" pitchFamily="18" charset="0"/>
                <a:cs typeface="Times New Roman" panose="02020603050405020304" pitchFamily="18" charset="0"/>
              </a:rPr>
              <a:t>GPS Sensors are widely used for acquiring the location data of the place where the sensor is present(OLA /UBER App for tracking cars).</a:t>
            </a:r>
          </a:p>
          <a:p>
            <a:pPr algn="just"/>
            <a:r>
              <a:rPr lang="en-US" sz="1700" dirty="0">
                <a:latin typeface="Times New Roman" panose="02020603050405020304" pitchFamily="18" charset="0"/>
                <a:cs typeface="Times New Roman" panose="02020603050405020304" pitchFamily="18" charset="0"/>
              </a:rPr>
              <a:t>The data from the sensor is acquired in NMEA(National marine Electronics Association) format ,which is used by marine department for communication.</a:t>
            </a:r>
          </a:p>
          <a:p>
            <a:pPr algn="just"/>
            <a:r>
              <a:rPr lang="en-US" sz="1700" dirty="0">
                <a:latin typeface="Times New Roman" panose="02020603050405020304" pitchFamily="18" charset="0"/>
                <a:cs typeface="Times New Roman" panose="02020603050405020304" pitchFamily="18" charset="0"/>
              </a:rPr>
              <a:t>GPS module is used in places, where a location tag is to be added. This is an economical method for receiving GPS data.</a:t>
            </a:r>
          </a:p>
          <a:p>
            <a:pPr algn="just"/>
            <a:endParaRPr lang="en-US" sz="1700" dirty="0">
              <a:latin typeface="Times New Roman" panose="02020603050405020304" pitchFamily="18" charset="0"/>
              <a:cs typeface="Times New Roman" panose="02020603050405020304" pitchFamily="18" charset="0"/>
            </a:endParaRPr>
          </a:p>
          <a:p>
            <a:endParaRPr lang="en-US" sz="17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F1A5C6-0107-40ED-BE4A-6B74D774B4FE}"/>
              </a:ext>
            </a:extLst>
          </p:cNvPr>
          <p:cNvPicPr>
            <a:picLocks noChangeAspect="1"/>
          </p:cNvPicPr>
          <p:nvPr/>
        </p:nvPicPr>
        <p:blipFill>
          <a:blip r:embed="rId3"/>
          <a:stretch>
            <a:fillRect/>
          </a:stretch>
        </p:blipFill>
        <p:spPr>
          <a:xfrm>
            <a:off x="5093606" y="474059"/>
            <a:ext cx="6209162" cy="3492653"/>
          </a:xfrm>
          <a:prstGeom prst="rect">
            <a:avLst/>
          </a:prstGeom>
          <a:effectLst/>
        </p:spPr>
      </p:pic>
      <p:sp>
        <p:nvSpPr>
          <p:cNvPr id="4" name="Date Placeholder 3">
            <a:extLst>
              <a:ext uri="{FF2B5EF4-FFF2-40B4-BE49-F238E27FC236}">
                <a16:creationId xmlns:a16="http://schemas.microsoft.com/office/drawing/2014/main" id="{26F4CEED-0D0D-408C-9AF0-ED956735E9F0}"/>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2C918312-DBCA-4336-92DC-D7A53622242C}"/>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34</a:t>
            </a:fld>
            <a:endParaRPr lang="en-IN">
              <a:solidFill>
                <a:srgbClr val="303030"/>
              </a:solidFill>
            </a:endParaRPr>
          </a:p>
        </p:txBody>
      </p:sp>
      <p:pic>
        <p:nvPicPr>
          <p:cNvPr id="9" name="Picture 2" descr="Text&#10;&#10;Description automatically generated with medium confidence">
            <a:extLst>
              <a:ext uri="{FF2B5EF4-FFF2-40B4-BE49-F238E27FC236}">
                <a16:creationId xmlns:a16="http://schemas.microsoft.com/office/drawing/2014/main" id="{1A920C92-66B0-4401-907C-A1E344E306BD}"/>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
        <p:nvSpPr>
          <p:cNvPr id="11" name="TextBox 10">
            <a:extLst>
              <a:ext uri="{FF2B5EF4-FFF2-40B4-BE49-F238E27FC236}">
                <a16:creationId xmlns:a16="http://schemas.microsoft.com/office/drawing/2014/main" id="{123ECAC6-672A-41F1-B535-0E48FEE0FC53}"/>
              </a:ext>
            </a:extLst>
          </p:cNvPr>
          <p:cNvSpPr txBox="1"/>
          <p:nvPr/>
        </p:nvSpPr>
        <p:spPr>
          <a:xfrm>
            <a:off x="5293173" y="4050437"/>
            <a:ext cx="6093724" cy="1754326"/>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VCC:</a:t>
            </a:r>
            <a:r>
              <a:rPr lang="en-US" b="0" i="0" dirty="0">
                <a:solidFill>
                  <a:srgbClr val="000000"/>
                </a:solidFill>
                <a:effectLst/>
                <a:latin typeface="Roboto" panose="02000000000000000000" pitchFamily="2" charset="0"/>
              </a:rPr>
              <a:t> Power Supply 3.3 – 6 V</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GND: </a:t>
            </a:r>
            <a:r>
              <a:rPr lang="en-US" b="0" i="0" dirty="0">
                <a:solidFill>
                  <a:srgbClr val="000000"/>
                </a:solidFill>
                <a:effectLst/>
                <a:latin typeface="Roboto" panose="02000000000000000000" pitchFamily="2" charset="0"/>
              </a:rPr>
              <a:t>Ground</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TX: </a:t>
            </a:r>
            <a:r>
              <a:rPr lang="en-US" b="0" i="0" dirty="0">
                <a:solidFill>
                  <a:srgbClr val="000000"/>
                </a:solidFill>
                <a:effectLst/>
                <a:latin typeface="Roboto" panose="02000000000000000000" pitchFamily="2" charset="0"/>
              </a:rPr>
              <a:t>Transmit data serially which gives information about location, time etc.</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RX: </a:t>
            </a:r>
            <a:r>
              <a:rPr lang="en-US" b="0" i="0" dirty="0">
                <a:solidFill>
                  <a:srgbClr val="000000"/>
                </a:solidFill>
                <a:effectLst/>
                <a:latin typeface="Roboto" panose="02000000000000000000" pitchFamily="2" charset="0"/>
              </a:rPr>
              <a:t>Receive Data serially. It is required when we want to configure GPS module.</a:t>
            </a:r>
          </a:p>
        </p:txBody>
      </p:sp>
    </p:spTree>
    <p:extLst>
      <p:ext uri="{BB962C8B-B14F-4D97-AF65-F5344CB8AC3E}">
        <p14:creationId xmlns:p14="http://schemas.microsoft.com/office/powerpoint/2010/main" val="1635809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AE94E3-A7DB-4868-B1E3-E49703488BB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EC823-1C35-43E4-A77A-0340682AC77E}"/>
              </a:ext>
            </a:extLst>
          </p:cNvPr>
          <p:cNvSpPr>
            <a:spLocks noGrp="1"/>
          </p:cNvSpPr>
          <p:nvPr>
            <p:ph type="title"/>
          </p:nvPr>
        </p:nvSpPr>
        <p:spPr>
          <a:xfrm>
            <a:off x="589560" y="856180"/>
            <a:ext cx="5279408" cy="1128068"/>
          </a:xfrm>
        </p:spPr>
        <p:txBody>
          <a:bodyPr anchor="ctr">
            <a:normAutofit/>
          </a:bodyPr>
          <a:lstStyle/>
          <a:p>
            <a:r>
              <a:rPr lang="en-US" sz="3700" b="1">
                <a:latin typeface="Times New Roman" panose="02020603050405020304" pitchFamily="18" charset="0"/>
                <a:cs typeface="Times New Roman" panose="02020603050405020304" pitchFamily="18" charset="0"/>
              </a:rPr>
              <a:t>Scheme for live tracking of vehicle</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83225C-B510-4BCB-BE52-AC39F9FAAE82}"/>
              </a:ext>
            </a:extLst>
          </p:cNvPr>
          <p:cNvSpPr>
            <a:spLocks noGrp="1"/>
          </p:cNvSpPr>
          <p:nvPr>
            <p:ph sz="quarter" idx="13"/>
          </p:nvPr>
        </p:nvSpPr>
        <p:spPr>
          <a:xfrm>
            <a:off x="590719" y="2330505"/>
            <a:ext cx="5278066" cy="3979585"/>
          </a:xfrm>
        </p:spPr>
        <p:txBody>
          <a:bodyPr anchor="ctr">
            <a:normAutofit/>
          </a:bodyPr>
          <a:lstStyle/>
          <a:p>
            <a:r>
              <a:rPr lang="en-US" sz="1700">
                <a:latin typeface="Times New Roman" panose="02020603050405020304" pitchFamily="18" charset="0"/>
                <a:cs typeface="Times New Roman" panose="02020603050405020304" pitchFamily="18" charset="0"/>
              </a:rPr>
              <a:t>GPS sensors are used mostly for purposes such as  person/Vehicle tracking around the globe.</a:t>
            </a:r>
          </a:p>
          <a:p>
            <a:r>
              <a:rPr lang="en-US" sz="1700">
                <a:latin typeface="Times New Roman" panose="02020603050405020304" pitchFamily="18" charset="0"/>
                <a:cs typeface="Times New Roman" panose="02020603050405020304" pitchFamily="18" charset="0"/>
              </a:rPr>
              <a:t>This sensor is very simple and cheap. Tracking systems are mostly used by fleet operators for tracking a vehicle location, routing and others.</a:t>
            </a:r>
          </a:p>
          <a:p>
            <a:r>
              <a:rPr lang="en-US" sz="1700">
                <a:latin typeface="Times New Roman" panose="02020603050405020304" pitchFamily="18" charset="0"/>
                <a:cs typeface="Times New Roman" panose="02020603050405020304" pitchFamily="18" charset="0"/>
              </a:rPr>
              <a:t> This is a very good method for preventing our vehicles from stolen. This tracking system sends us the geographical coordinates and by using these coordinates we can track our vehicle position on electronic maps using internet. </a:t>
            </a:r>
          </a:p>
          <a:p>
            <a:r>
              <a:rPr lang="en-US" sz="1700">
                <a:latin typeface="Times New Roman" panose="02020603050405020304" pitchFamily="18" charset="0"/>
                <a:cs typeface="Times New Roman" panose="02020603050405020304" pitchFamily="18" charset="0"/>
              </a:rPr>
              <a:t>By using these tracking systems, real time information about transportations can be shared(information or position of bus/taxi/cab with passengers). Means passengers can see the real time of arriving bus/taxi/cab on Mobiles(RedBus,AbhiBus,IRCTC etc..,).</a:t>
            </a:r>
          </a:p>
        </p:txBody>
      </p:sp>
      <p:sp>
        <p:nvSpPr>
          <p:cNvPr id="27" name="Rectangle 26">
            <a:extLst>
              <a:ext uri="{FF2B5EF4-FFF2-40B4-BE49-F238E27FC236}">
                <a16:creationId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22FC0021-805D-4DFC-BBBD-57E7990507B8}"/>
              </a:ext>
            </a:extLst>
          </p:cNvPr>
          <p:cNvPicPr>
            <a:picLocks noChangeAspect="1"/>
          </p:cNvPicPr>
          <p:nvPr/>
        </p:nvPicPr>
        <p:blipFill>
          <a:blip r:embed="rId2"/>
          <a:stretch>
            <a:fillRect/>
          </a:stretch>
        </p:blipFill>
        <p:spPr>
          <a:xfrm>
            <a:off x="7083423" y="1170662"/>
            <a:ext cx="4397433" cy="1341216"/>
          </a:xfrm>
          <a:prstGeom prst="rect">
            <a:avLst/>
          </a:prstGeom>
        </p:spPr>
      </p:pic>
      <p:sp>
        <p:nvSpPr>
          <p:cNvPr id="4" name="Date Placeholder 3">
            <a:extLst>
              <a:ext uri="{FF2B5EF4-FFF2-40B4-BE49-F238E27FC236}">
                <a16:creationId xmlns:a16="http://schemas.microsoft.com/office/drawing/2014/main" id="{DCF6325C-6340-41D6-96FA-3C239B2D2668}"/>
              </a:ext>
            </a:extLst>
          </p:cNvPr>
          <p:cNvSpPr>
            <a:spLocks noGrp="1"/>
          </p:cNvSpPr>
          <p:nvPr>
            <p:ph type="dt" sz="half" idx="10"/>
          </p:nvPr>
        </p:nvSpPr>
        <p:spPr>
          <a:xfrm>
            <a:off x="589560" y="6492240"/>
            <a:ext cx="299184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31" name="Rectangle 30">
            <a:extLst>
              <a:ext uri="{FF2B5EF4-FFF2-40B4-BE49-F238E27FC236}">
                <a16:creationId xmlns:a16="http://schemas.microsoft.com/office/drawing/2014/main" id="{8CB5D2D7-DF65-4E86-BFBA-FFB9B5AC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4F3CB8-D159-4FEA-99FE-752F38BE1EB3}"/>
              </a:ext>
            </a:extLst>
          </p:cNvPr>
          <p:cNvPicPr>
            <a:picLocks noChangeAspect="1"/>
          </p:cNvPicPr>
          <p:nvPr/>
        </p:nvPicPr>
        <p:blipFill>
          <a:blip r:embed="rId3"/>
          <a:stretch>
            <a:fillRect/>
          </a:stretch>
        </p:blipFill>
        <p:spPr>
          <a:xfrm>
            <a:off x="7249953" y="3707894"/>
            <a:ext cx="4062509" cy="2518756"/>
          </a:xfrm>
          <a:prstGeom prst="rect">
            <a:avLst/>
          </a:prstGeom>
        </p:spPr>
      </p:pic>
      <p:sp>
        <p:nvSpPr>
          <p:cNvPr id="5" name="Slide Number Placeholder 4">
            <a:extLst>
              <a:ext uri="{FF2B5EF4-FFF2-40B4-BE49-F238E27FC236}">
                <a16:creationId xmlns:a16="http://schemas.microsoft.com/office/drawing/2014/main" id="{3C308141-BD04-4A42-B595-B346A89CD448}"/>
              </a:ext>
            </a:extLst>
          </p:cNvPr>
          <p:cNvSpPr>
            <a:spLocks noGrp="1"/>
          </p:cNvSpPr>
          <p:nvPr>
            <p:ph type="sldNum" sz="quarter" idx="12"/>
          </p:nvPr>
        </p:nvSpPr>
        <p:spPr>
          <a:xfrm>
            <a:off x="9385070" y="6492240"/>
            <a:ext cx="1055716" cy="365125"/>
          </a:xfrm>
        </p:spPr>
        <p:txBody>
          <a:bodyPr>
            <a:normAutofit/>
          </a:bodyPr>
          <a:lstStyle/>
          <a:p>
            <a:pPr>
              <a:spcAft>
                <a:spcPts val="600"/>
              </a:spcAft>
            </a:pPr>
            <a:fld id="{37E48E4C-F13E-4341-8BD6-7F02BFA6C89B}" type="slidenum">
              <a:rPr lang="en-IN"/>
              <a:pPr>
                <a:spcAft>
                  <a:spcPts val="600"/>
                </a:spcAft>
              </a:pPr>
              <a:t>35</a:t>
            </a:fld>
            <a:endParaRPr lang="en-IN"/>
          </a:p>
        </p:txBody>
      </p:sp>
      <p:pic>
        <p:nvPicPr>
          <p:cNvPr id="9" name="Picture 2" descr="Text&#10;&#10;Description automatically generated with medium confidence">
            <a:extLst>
              <a:ext uri="{FF2B5EF4-FFF2-40B4-BE49-F238E27FC236}">
                <a16:creationId xmlns:a16="http://schemas.microsoft.com/office/drawing/2014/main" id="{C049603E-DAE4-455C-BA1F-856B936E5237}"/>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85681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4D0E9-7802-4D1E-9910-BF70D4B68C08}"/>
              </a:ext>
            </a:extLst>
          </p:cNvPr>
          <p:cNvSpPr>
            <a:spLocks noGrp="1"/>
          </p:cNvSpPr>
          <p:nvPr>
            <p:ph type="title"/>
          </p:nvPr>
        </p:nvSpPr>
        <p:spPr>
          <a:xfrm>
            <a:off x="630935" y="639520"/>
            <a:ext cx="4644449" cy="1239292"/>
          </a:xfrm>
        </p:spPr>
        <p:txBody>
          <a:bodyPr anchor="b">
            <a:normAutofit/>
          </a:bodyPr>
          <a:lstStyle/>
          <a:p>
            <a:r>
              <a:rPr lang="en-US" sz="5400" dirty="0">
                <a:latin typeface="Times New Roman" panose="02020603050405020304" pitchFamily="18" charset="0"/>
                <a:cs typeface="Times New Roman" panose="02020603050405020304" pitchFamily="18" charset="0"/>
              </a:rPr>
              <a:t>Colour Sensor:</a:t>
            </a:r>
          </a:p>
        </p:txBody>
      </p:sp>
      <p:sp>
        <p:nvSpPr>
          <p:cNvPr id="17" name="sketch line">
            <a:extLst>
              <a:ext uri="{FF2B5EF4-FFF2-40B4-BE49-F238E27FC236}">
                <a16:creationId xmlns:a16="http://schemas.microsoft.com/office/drawing/2014/main" id="{6357EC4F-235E-4222-A36F-C7878ACE37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40C40D-3433-49E0-8773-32E724F522C0}"/>
              </a:ext>
            </a:extLst>
          </p:cNvPr>
          <p:cNvSpPr>
            <a:spLocks noGrp="1"/>
          </p:cNvSpPr>
          <p:nvPr>
            <p:ph sz="quarter" idx="13"/>
          </p:nvPr>
        </p:nvSpPr>
        <p:spPr>
          <a:xfrm>
            <a:off x="630934" y="2807208"/>
            <a:ext cx="5966814" cy="3410712"/>
          </a:xfrm>
        </p:spPr>
        <p:txBody>
          <a:bodyPr anchor="t">
            <a:normAutofit fontScale="85000" lnSpcReduction="20000"/>
          </a:bodyPr>
          <a:lstStyle/>
          <a:p>
            <a:pPr algn="just"/>
            <a:endParaRPr lang="en-US" sz="1400" dirty="0">
              <a:latin typeface="Times New Roman" panose="02020603050405020304" pitchFamily="18" charset="0"/>
              <a:cs typeface="Times New Roman" panose="02020603050405020304" pitchFamily="18" charset="0"/>
            </a:endParaRPr>
          </a:p>
          <a:p>
            <a:pPr algn="just"/>
            <a:r>
              <a:rPr lang="en-US" sz="1400" b="0" i="0" dirty="0">
                <a:solidFill>
                  <a:srgbClr val="202124"/>
                </a:solidFill>
                <a:effectLst/>
                <a:latin typeface="Times New Roman" panose="02020603050405020304" pitchFamily="18" charset="0"/>
                <a:cs typeface="Times New Roman" panose="02020603050405020304" pitchFamily="18" charset="0"/>
              </a:rPr>
              <a:t>A </a:t>
            </a:r>
            <a:r>
              <a:rPr lang="en-US" sz="1400" b="0" i="0" dirty="0" err="1">
                <a:solidFill>
                  <a:srgbClr val="202124"/>
                </a:solidFill>
                <a:effectLst/>
                <a:latin typeface="Times New Roman" panose="02020603050405020304" pitchFamily="18" charset="0"/>
                <a:cs typeface="Times New Roman" panose="02020603050405020304" pitchFamily="18" charset="0"/>
              </a:rPr>
              <a:t>colour</a:t>
            </a:r>
            <a:r>
              <a:rPr lang="en-US" sz="1400" b="0" i="0" dirty="0">
                <a:solidFill>
                  <a:srgbClr val="202124"/>
                </a:solidFill>
                <a:effectLst/>
                <a:latin typeface="Times New Roman" panose="02020603050405020304" pitchFamily="18" charset="0"/>
                <a:cs typeface="Times New Roman" panose="02020603050405020304" pitchFamily="18" charset="0"/>
              </a:rPr>
              <a:t> sensor is a </a:t>
            </a:r>
            <a:r>
              <a:rPr lang="en-US" sz="1400" b="1" i="0" dirty="0">
                <a:solidFill>
                  <a:srgbClr val="202124"/>
                </a:solidFill>
                <a:effectLst/>
                <a:latin typeface="Times New Roman" panose="02020603050405020304" pitchFamily="18" charset="0"/>
                <a:cs typeface="Times New Roman" panose="02020603050405020304" pitchFamily="18" charset="0"/>
              </a:rPr>
              <a:t>type of "photoelectric sensor"</a:t>
            </a:r>
            <a:r>
              <a:rPr lang="en-US" sz="1400" b="0" i="0" dirty="0">
                <a:solidFill>
                  <a:srgbClr val="202124"/>
                </a:solidFill>
                <a:effectLst/>
                <a:latin typeface="Times New Roman" panose="02020603050405020304" pitchFamily="18" charset="0"/>
                <a:cs typeface="Times New Roman" panose="02020603050405020304" pitchFamily="18" charset="0"/>
              </a:rPr>
              <a:t> which emits light from a transmitter, and then detects the light reflected back from the detection object with a receiver. </a:t>
            </a:r>
          </a:p>
          <a:p>
            <a:pPr algn="just"/>
            <a:r>
              <a:rPr lang="en-US" sz="1400" dirty="0">
                <a:latin typeface="Times New Roman" panose="02020603050405020304" pitchFamily="18" charset="0"/>
                <a:cs typeface="Times New Roman" panose="02020603050405020304" pitchFamily="18" charset="0"/>
              </a:rPr>
              <a:t>They are used generally to detect the RGB coordinates of a particular colour.</a:t>
            </a:r>
          </a:p>
          <a:p>
            <a:pPr algn="just"/>
            <a:r>
              <a:rPr lang="en-US" sz="1400" dirty="0">
                <a:latin typeface="Times New Roman" panose="02020603050405020304" pitchFamily="18" charset="0"/>
                <a:cs typeface="Times New Roman" panose="02020603050405020304" pitchFamily="18" charset="0"/>
              </a:rPr>
              <a:t>The colour sensors works by shinning a white light on an object and then recording the reflected colour through Red, Green and Blue colour filters.</a:t>
            </a:r>
          </a:p>
          <a:p>
            <a:pPr algn="just"/>
            <a:r>
              <a:rPr lang="en-US" sz="1400" dirty="0">
                <a:latin typeface="Times New Roman" panose="02020603050405020304" pitchFamily="18" charset="0"/>
                <a:cs typeface="Times New Roman" panose="02020603050405020304" pitchFamily="18" charset="0"/>
              </a:rPr>
              <a:t>The photodiode converts the amount of light to current. These RGB values are further processed to find the exact colour combination.</a:t>
            </a:r>
          </a:p>
          <a:p>
            <a:pPr algn="just"/>
            <a:r>
              <a:rPr lang="en-US" sz="1400" dirty="0">
                <a:latin typeface="Times New Roman" panose="02020603050405020304" pitchFamily="18" charset="0"/>
                <a:cs typeface="Times New Roman" panose="02020603050405020304" pitchFamily="18" charset="0"/>
              </a:rPr>
              <a:t>At the heart of the module is an inexpensive RGB sensor chip from Texas Advanced Optoelectronic Solutions – TCS230. The TCS230 Color Sensor is a complete color detector that can detect and measure an almost infinite range of visible colors.</a:t>
            </a:r>
          </a:p>
          <a:p>
            <a:pPr algn="just"/>
            <a:r>
              <a:rPr lang="en-US" sz="1400" dirty="0">
                <a:latin typeface="Times New Roman" panose="02020603050405020304" pitchFamily="18" charset="0"/>
                <a:cs typeface="Times New Roman" panose="02020603050405020304" pitchFamily="18" charset="0"/>
              </a:rPr>
              <a:t>he sensor itself can be seen at the center of the module, surrounded by the four white LEDs. The LEDs light up when the module is powered up and are used to illuminate the object being sensed. Thanks to these LEDs, the sensor can also work in complete darkness to determine the color or brightness of the object.</a:t>
            </a:r>
          </a:p>
          <a:p>
            <a:pPr algn="just"/>
            <a:r>
              <a:rPr lang="en-US" sz="1400" dirty="0">
                <a:latin typeface="Times New Roman" panose="02020603050405020304" pitchFamily="18" charset="0"/>
                <a:cs typeface="Times New Roman" panose="02020603050405020304" pitchFamily="18" charset="0"/>
              </a:rPr>
              <a:t>The TCS230 operates on a supply voltage of 2.7 to 5.5 volts and provides TTL logic-level outputs.</a:t>
            </a:r>
          </a:p>
        </p:txBody>
      </p:sp>
      <p:pic>
        <p:nvPicPr>
          <p:cNvPr id="7" name="Picture 6">
            <a:extLst>
              <a:ext uri="{FF2B5EF4-FFF2-40B4-BE49-F238E27FC236}">
                <a16:creationId xmlns:a16="http://schemas.microsoft.com/office/drawing/2014/main" id="{C23F3DF4-F490-4EA7-B040-F2F42CB92888}"/>
              </a:ext>
            </a:extLst>
          </p:cNvPr>
          <p:cNvPicPr>
            <a:picLocks noChangeAspect="1"/>
          </p:cNvPicPr>
          <p:nvPr/>
        </p:nvPicPr>
        <p:blipFill>
          <a:blip r:embed="rId2"/>
          <a:stretch>
            <a:fillRect/>
          </a:stretch>
        </p:blipFill>
        <p:spPr>
          <a:xfrm>
            <a:off x="6597748" y="1145947"/>
            <a:ext cx="4756052" cy="3762527"/>
          </a:xfrm>
          <a:prstGeom prst="rect">
            <a:avLst/>
          </a:prstGeom>
        </p:spPr>
      </p:pic>
      <p:sp>
        <p:nvSpPr>
          <p:cNvPr id="4" name="Date Placeholder 3">
            <a:extLst>
              <a:ext uri="{FF2B5EF4-FFF2-40B4-BE49-F238E27FC236}">
                <a16:creationId xmlns:a16="http://schemas.microsoft.com/office/drawing/2014/main" id="{AC693D9D-5831-442B-92B9-1FECC8E2F935}"/>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7C6E182E-2D3D-47BF-BEB4-16C1BF9FCBD4}"/>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36</a:t>
            </a:fld>
            <a:endParaRPr lang="en-IN"/>
          </a:p>
        </p:txBody>
      </p:sp>
      <p:pic>
        <p:nvPicPr>
          <p:cNvPr id="9"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40763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A0ACC95-B807-4CAF-A185-1D39F748C888}"/>
              </a:ext>
            </a:extLst>
          </p:cNvPr>
          <p:cNvPicPr>
            <a:picLocks noGrp="1" noChangeAspect="1"/>
          </p:cNvPicPr>
          <p:nvPr>
            <p:ph sz="quarter" idx="13"/>
          </p:nvPr>
        </p:nvPicPr>
        <p:blipFill>
          <a:blip r:embed="rId2"/>
          <a:stretch>
            <a:fillRect/>
          </a:stretch>
        </p:blipFill>
        <p:spPr>
          <a:xfrm>
            <a:off x="580271" y="500929"/>
            <a:ext cx="5352983" cy="2417476"/>
          </a:xfrm>
        </p:spPr>
      </p:pic>
      <p:sp>
        <p:nvSpPr>
          <p:cNvPr id="4" name="Date Placeholder 3">
            <a:extLst>
              <a:ext uri="{FF2B5EF4-FFF2-40B4-BE49-F238E27FC236}">
                <a16:creationId xmlns:a16="http://schemas.microsoft.com/office/drawing/2014/main" id="{00AEE25B-6368-4318-8921-F4FAF93A40D3}"/>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4F069B67-AA24-412D-AC92-C2E060324C2F}"/>
              </a:ext>
            </a:extLst>
          </p:cNvPr>
          <p:cNvSpPr>
            <a:spLocks noGrp="1"/>
          </p:cNvSpPr>
          <p:nvPr>
            <p:ph type="sldNum" sz="quarter" idx="12"/>
          </p:nvPr>
        </p:nvSpPr>
        <p:spPr/>
        <p:txBody>
          <a:bodyPr/>
          <a:lstStyle/>
          <a:p>
            <a:fld id="{37E48E4C-F13E-4341-8BD6-7F02BFA6C89B}" type="slidenum">
              <a:rPr lang="en-IN" smtClean="0"/>
              <a:t>37</a:t>
            </a:fld>
            <a:endParaRPr lang="en-IN"/>
          </a:p>
        </p:txBody>
      </p:sp>
      <p:pic>
        <p:nvPicPr>
          <p:cNvPr id="9" name="Picture 8">
            <a:extLst>
              <a:ext uri="{FF2B5EF4-FFF2-40B4-BE49-F238E27FC236}">
                <a16:creationId xmlns:a16="http://schemas.microsoft.com/office/drawing/2014/main" id="{61DC5B1C-5F7C-43AA-8832-9FAB86113D25}"/>
              </a:ext>
            </a:extLst>
          </p:cNvPr>
          <p:cNvPicPr>
            <a:picLocks noChangeAspect="1"/>
          </p:cNvPicPr>
          <p:nvPr/>
        </p:nvPicPr>
        <p:blipFill>
          <a:blip r:embed="rId3"/>
          <a:stretch>
            <a:fillRect/>
          </a:stretch>
        </p:blipFill>
        <p:spPr>
          <a:xfrm>
            <a:off x="6595672" y="309492"/>
            <a:ext cx="5090956" cy="2800350"/>
          </a:xfrm>
          <a:prstGeom prst="rect">
            <a:avLst/>
          </a:prstGeom>
        </p:spPr>
      </p:pic>
      <p:pic>
        <p:nvPicPr>
          <p:cNvPr id="11" name="Picture 10">
            <a:extLst>
              <a:ext uri="{FF2B5EF4-FFF2-40B4-BE49-F238E27FC236}">
                <a16:creationId xmlns:a16="http://schemas.microsoft.com/office/drawing/2014/main" id="{B8849A28-FC12-4B47-BA81-6077193FED47}"/>
              </a:ext>
            </a:extLst>
          </p:cNvPr>
          <p:cNvPicPr>
            <a:picLocks noChangeAspect="1"/>
          </p:cNvPicPr>
          <p:nvPr/>
        </p:nvPicPr>
        <p:blipFill>
          <a:blip r:embed="rId4"/>
          <a:stretch>
            <a:fillRect/>
          </a:stretch>
        </p:blipFill>
        <p:spPr>
          <a:xfrm>
            <a:off x="3387776" y="3249958"/>
            <a:ext cx="5666283" cy="3298550"/>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437249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75F2C-DD5B-4D1B-941F-92E00D990A63}"/>
              </a:ext>
            </a:extLst>
          </p:cNvPr>
          <p:cNvSpPr>
            <a:spLocks noGrp="1"/>
          </p:cNvSpPr>
          <p:nvPr>
            <p:ph type="title"/>
          </p:nvPr>
        </p:nvSpPr>
        <p:spPr>
          <a:xfrm>
            <a:off x="630936" y="639520"/>
            <a:ext cx="3875434" cy="1719072"/>
          </a:xfrm>
        </p:spPr>
        <p:txBody>
          <a:bodyPr anchor="b">
            <a:normAutofit/>
          </a:bodyPr>
          <a:lstStyle/>
          <a:p>
            <a:r>
              <a:rPr lang="en-US" sz="5400" dirty="0"/>
              <a:t>Pin configuration</a:t>
            </a:r>
          </a:p>
        </p:txBody>
      </p:sp>
      <p:sp>
        <p:nvSpPr>
          <p:cNvPr id="16" name="sketch line">
            <a:extLst>
              <a:ext uri="{FF2B5EF4-FFF2-40B4-BE49-F238E27FC236}">
                <a16:creationId xmlns:a16="http://schemas.microsoft.com/office/drawing/2014/main" id="{6357EC4F-235E-4222-A36F-C7878ACE37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1557D9A3-362D-46F0-96F9-4C5CA2025FC2}"/>
              </a:ext>
            </a:extLst>
          </p:cNvPr>
          <p:cNvPicPr>
            <a:picLocks noGrp="1" noChangeAspect="1"/>
          </p:cNvPicPr>
          <p:nvPr>
            <p:ph sz="quarter" idx="13"/>
          </p:nvPr>
        </p:nvPicPr>
        <p:blipFill>
          <a:blip r:embed="rId2"/>
          <a:stretch>
            <a:fillRect/>
          </a:stretch>
        </p:blipFill>
        <p:spPr>
          <a:xfrm>
            <a:off x="407429" y="3083748"/>
            <a:ext cx="4237573" cy="2838750"/>
          </a:xfrm>
        </p:spPr>
      </p:pic>
      <p:pic>
        <p:nvPicPr>
          <p:cNvPr id="7" name="Content Placeholder 6">
            <a:extLst>
              <a:ext uri="{FF2B5EF4-FFF2-40B4-BE49-F238E27FC236}">
                <a16:creationId xmlns:a16="http://schemas.microsoft.com/office/drawing/2014/main" id="{A4452B3A-247D-4D59-B908-C7A2D1FF2B12}"/>
              </a:ext>
            </a:extLst>
          </p:cNvPr>
          <p:cNvPicPr>
            <a:picLocks noChangeAspect="1"/>
          </p:cNvPicPr>
          <p:nvPr/>
        </p:nvPicPr>
        <p:blipFill>
          <a:blip r:embed="rId3"/>
          <a:stretch>
            <a:fillRect/>
          </a:stretch>
        </p:blipFill>
        <p:spPr>
          <a:xfrm>
            <a:off x="4645002" y="639520"/>
            <a:ext cx="6903720" cy="2714180"/>
          </a:xfrm>
          <a:prstGeom prst="rect">
            <a:avLst/>
          </a:prstGeom>
        </p:spPr>
      </p:pic>
      <p:sp>
        <p:nvSpPr>
          <p:cNvPr id="4" name="Date Placeholder 3">
            <a:extLst>
              <a:ext uri="{FF2B5EF4-FFF2-40B4-BE49-F238E27FC236}">
                <a16:creationId xmlns:a16="http://schemas.microsoft.com/office/drawing/2014/main" id="{B1D4C7E7-03C9-434D-8614-DFB9C68A82A2}"/>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4A6921FA-EFCD-4F5E-8C3D-47AE6A1724B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38</a:t>
            </a:fld>
            <a:endParaRPr lang="en-IN"/>
          </a:p>
        </p:txBody>
      </p:sp>
      <p:pic>
        <p:nvPicPr>
          <p:cNvPr id="9" name="Picture 8">
            <a:extLst>
              <a:ext uri="{FF2B5EF4-FFF2-40B4-BE49-F238E27FC236}">
                <a16:creationId xmlns:a16="http://schemas.microsoft.com/office/drawing/2014/main" id="{000BC09F-29DB-4ED2-AB01-A715C211DC89}"/>
              </a:ext>
            </a:extLst>
          </p:cNvPr>
          <p:cNvPicPr>
            <a:picLocks noChangeAspect="1"/>
          </p:cNvPicPr>
          <p:nvPr/>
        </p:nvPicPr>
        <p:blipFill>
          <a:blip r:embed="rId4"/>
          <a:stretch>
            <a:fillRect/>
          </a:stretch>
        </p:blipFill>
        <p:spPr>
          <a:xfrm>
            <a:off x="5052432" y="3353702"/>
            <a:ext cx="6397664" cy="3227174"/>
          </a:xfrm>
          <a:prstGeom prst="rect">
            <a:avLst/>
          </a:prstGeom>
        </p:spPr>
      </p:pic>
      <p:pic>
        <p:nvPicPr>
          <p:cNvPr id="10" name="Picture 2" descr="Text&#10;&#10;Description automatically generated with medium confidence">
            <a:extLst>
              <a:ext uri="{FF2B5EF4-FFF2-40B4-BE49-F238E27FC236}">
                <a16:creationId xmlns:a16="http://schemas.microsoft.com/office/drawing/2014/main" id="{B43225EA-D709-42F0-AF5A-773F48F948AD}"/>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90380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157C-7AB7-4A0E-A185-20407556FB96}"/>
              </a:ext>
            </a:extLst>
          </p:cNvPr>
          <p:cNvSpPr>
            <a:spLocks noGrp="1"/>
          </p:cNvSpPr>
          <p:nvPr>
            <p:ph type="title"/>
          </p:nvPr>
        </p:nvSpPr>
        <p:spPr>
          <a:xfrm>
            <a:off x="649224" y="629266"/>
            <a:ext cx="5102351" cy="1676603"/>
          </a:xfrm>
        </p:spPr>
        <p:txBody>
          <a:bodyPr>
            <a:normAutofit/>
          </a:bodyPr>
          <a:lstStyle/>
          <a:p>
            <a:r>
              <a:rPr lang="en-US" b="1" dirty="0">
                <a:latin typeface="Times New Roman" panose="02020603050405020304" pitchFamily="18" charset="0"/>
                <a:cs typeface="Times New Roman" panose="02020603050405020304" pitchFamily="18" charset="0"/>
              </a:rPr>
              <a:t>Connection diagram for Colour Sensor</a:t>
            </a:r>
          </a:p>
        </p:txBody>
      </p:sp>
      <p:sp>
        <p:nvSpPr>
          <p:cNvPr id="11" name="Content Placeholder 10">
            <a:extLst>
              <a:ext uri="{FF2B5EF4-FFF2-40B4-BE49-F238E27FC236}">
                <a16:creationId xmlns:a16="http://schemas.microsoft.com/office/drawing/2014/main" id="{F51F9BC7-88D1-4848-BBE5-E71F475AA40A}"/>
              </a:ext>
            </a:extLst>
          </p:cNvPr>
          <p:cNvSpPr>
            <a:spLocks noGrp="1"/>
          </p:cNvSpPr>
          <p:nvPr>
            <p:ph sz="quarter" idx="13"/>
          </p:nvPr>
        </p:nvSpPr>
        <p:spPr>
          <a:xfrm>
            <a:off x="649224" y="2438400"/>
            <a:ext cx="5102351" cy="3785419"/>
          </a:xfrm>
        </p:spPr>
        <p:txBody>
          <a:bodyPr>
            <a:normAutofit/>
          </a:bodyPr>
          <a:lstStyle/>
          <a:p>
            <a:r>
              <a:rPr lang="en-US" sz="1400">
                <a:latin typeface="Times New Roman" panose="02020603050405020304" pitchFamily="18" charset="0"/>
                <a:cs typeface="Times New Roman" panose="02020603050405020304" pitchFamily="18" charset="0"/>
              </a:rPr>
              <a:t>T</a:t>
            </a:r>
            <a:r>
              <a:rPr lang="en-US" sz="1400" b="0" i="0">
                <a:effectLst/>
                <a:latin typeface="Times New Roman" panose="02020603050405020304" pitchFamily="18" charset="0"/>
                <a:cs typeface="Times New Roman" panose="02020603050405020304" pitchFamily="18" charset="0"/>
              </a:rPr>
              <a:t>he S0-S3 pins act as outputs. These pins will be used to select the frequency scaling and the color we wish to address. </a:t>
            </a:r>
          </a:p>
          <a:p>
            <a:r>
              <a:rPr lang="en-US" sz="1400" b="0" i="0">
                <a:effectLst/>
                <a:latin typeface="Times New Roman" panose="02020603050405020304" pitchFamily="18" charset="0"/>
                <a:cs typeface="Times New Roman" panose="02020603050405020304" pitchFamily="18" charset="0"/>
              </a:rPr>
              <a:t>An internal current-to-frequency converter converts readings from photodiodes into a square wave whose frequency is proportional to the intensity of the chosen color. The range of the typical output frequency is 2HZ~500KHZ.</a:t>
            </a:r>
          </a:p>
          <a:p>
            <a:r>
              <a:rPr lang="en-US" sz="1400" b="0" i="0">
                <a:effectLst/>
                <a:latin typeface="Times New Roman" panose="02020603050405020304" pitchFamily="18" charset="0"/>
                <a:cs typeface="Times New Roman" panose="02020603050405020304" pitchFamily="18" charset="0"/>
              </a:rPr>
              <a:t>The S0 and S1 pins are used to set the frequency scaling to 20%, which is a common value when using this color sensor with an Arduino.</a:t>
            </a:r>
          </a:p>
          <a:p>
            <a:r>
              <a:rPr lang="en-US" sz="1400" b="0" i="0">
                <a:effectLst/>
                <a:latin typeface="Times New Roman" panose="02020603050405020304" pitchFamily="18" charset="0"/>
                <a:cs typeface="Times New Roman" panose="02020603050405020304" pitchFamily="18" charset="0"/>
              </a:rPr>
              <a:t>The frequency can be scaled to three different preset values of 2%, 20% or 100%. </a:t>
            </a:r>
          </a:p>
          <a:p>
            <a:r>
              <a:rPr lang="en-US" sz="1400" b="0" i="0">
                <a:effectLst/>
                <a:latin typeface="Times New Roman" panose="02020603050405020304" pitchFamily="18" charset="0"/>
                <a:cs typeface="Times New Roman" panose="02020603050405020304" pitchFamily="18" charset="0"/>
              </a:rPr>
              <a:t>Next, the sensor's Output pin is defined as an input to the Arduino, this is where we will receive the square wave. </a:t>
            </a:r>
            <a:endParaRPr lang="en-US" sz="140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C95B82D5-A8BB-45BF-BED8-C7B2068921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6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296C61EC-FBF4-4216-BE67-6C864D30A0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12BC5DE2-EEA3-4622-9E13-1A938047F389}"/>
              </a:ext>
            </a:extLst>
          </p:cNvPr>
          <p:cNvPicPr>
            <a:picLocks noChangeAspect="1"/>
          </p:cNvPicPr>
          <p:nvPr/>
        </p:nvPicPr>
        <p:blipFill>
          <a:blip r:embed="rId2"/>
          <a:stretch>
            <a:fillRect/>
          </a:stretch>
        </p:blipFill>
        <p:spPr>
          <a:xfrm>
            <a:off x="7050024" y="988011"/>
            <a:ext cx="4206240" cy="2239822"/>
          </a:xfrm>
          <a:prstGeom prst="rect">
            <a:avLst/>
          </a:prstGeom>
        </p:spPr>
      </p:pic>
      <p:sp>
        <p:nvSpPr>
          <p:cNvPr id="34" name="Rounded Rectangle 9">
            <a:extLst>
              <a:ext uri="{FF2B5EF4-FFF2-40B4-BE49-F238E27FC236}">
                <a16:creationId xmlns:a16="http://schemas.microsoft.com/office/drawing/2014/main" id="{39D6C490-0229-4573-9696-B73E5B3A9C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4498A7B-8DC6-472A-AFCE-C5DCC6287ED0}"/>
              </a:ext>
            </a:extLst>
          </p:cNvPr>
          <p:cNvPicPr>
            <a:picLocks noChangeAspect="1"/>
          </p:cNvPicPr>
          <p:nvPr/>
        </p:nvPicPr>
        <p:blipFill>
          <a:blip r:embed="rId3"/>
          <a:stretch>
            <a:fillRect/>
          </a:stretch>
        </p:blipFill>
        <p:spPr>
          <a:xfrm>
            <a:off x="7050023" y="3712466"/>
            <a:ext cx="4417289" cy="2081629"/>
          </a:xfrm>
          <a:prstGeom prst="rect">
            <a:avLst/>
          </a:prstGeom>
          <a:effectLst/>
        </p:spPr>
      </p:pic>
      <p:sp>
        <p:nvSpPr>
          <p:cNvPr id="5" name="Slide Number Placeholder 4">
            <a:extLst>
              <a:ext uri="{FF2B5EF4-FFF2-40B4-BE49-F238E27FC236}">
                <a16:creationId xmlns:a16="http://schemas.microsoft.com/office/drawing/2014/main" id="{1FF313A7-226C-438A-BD18-8610CCF11215}"/>
              </a:ext>
            </a:extLst>
          </p:cNvPr>
          <p:cNvSpPr>
            <a:spLocks noGrp="1"/>
          </p:cNvSpPr>
          <p:nvPr>
            <p:ph type="sldNum" sz="quarter" idx="12"/>
          </p:nvPr>
        </p:nvSpPr>
        <p:spPr>
          <a:xfrm>
            <a:off x="6729984" y="6355080"/>
            <a:ext cx="685800" cy="365125"/>
          </a:xfrm>
        </p:spPr>
        <p:txBody>
          <a:bodyPr>
            <a:normAutofit/>
          </a:bodyPr>
          <a:lstStyle/>
          <a:p>
            <a:pPr algn="l">
              <a:spcAft>
                <a:spcPts val="600"/>
              </a:spcAft>
            </a:pPr>
            <a:fld id="{37E48E4C-F13E-4341-8BD6-7F02BFA6C89B}" type="slidenum">
              <a:rPr lang="en-IN">
                <a:solidFill>
                  <a:srgbClr val="404040"/>
                </a:solidFill>
              </a:rPr>
              <a:pPr algn="l">
                <a:spcAft>
                  <a:spcPts val="600"/>
                </a:spcAft>
              </a:pPr>
              <a:t>39</a:t>
            </a:fld>
            <a:endParaRPr lang="en-IN">
              <a:solidFill>
                <a:srgbClr val="404040"/>
              </a:solidFill>
            </a:endParaRPr>
          </a:p>
        </p:txBody>
      </p:sp>
      <p:sp>
        <p:nvSpPr>
          <p:cNvPr id="4" name="Date Placeholder 3">
            <a:extLst>
              <a:ext uri="{FF2B5EF4-FFF2-40B4-BE49-F238E27FC236}">
                <a16:creationId xmlns:a16="http://schemas.microsoft.com/office/drawing/2014/main" id="{DB04A69F-1203-4216-966B-9CACE608CCA7}"/>
              </a:ext>
            </a:extLst>
          </p:cNvPr>
          <p:cNvSpPr>
            <a:spLocks noGrp="1"/>
          </p:cNvSpPr>
          <p:nvPr>
            <p:ph type="dt" sz="half" idx="10"/>
          </p:nvPr>
        </p:nvSpPr>
        <p:spPr>
          <a:xfrm>
            <a:off x="8918448" y="6355080"/>
            <a:ext cx="2660904" cy="365125"/>
          </a:xfrm>
        </p:spPr>
        <p:txBody>
          <a:bodyPr>
            <a:normAutofit/>
          </a:bodyPr>
          <a:lstStyle/>
          <a:p>
            <a:pPr algn="r">
              <a:spcAft>
                <a:spcPts val="600"/>
              </a:spcAft>
            </a:pPr>
            <a:fld id="{9139B526-A106-4890-9EDF-E44FD772FCA0}" type="datetime1">
              <a:rPr lang="en-US">
                <a:solidFill>
                  <a:srgbClr val="404040"/>
                </a:solidFill>
              </a:rPr>
              <a:pPr algn="r">
                <a:spcAft>
                  <a:spcPts val="600"/>
                </a:spcAft>
              </a:pPr>
              <a:t>2/24/2022</a:t>
            </a:fld>
            <a:endParaRPr lang="en-IN">
              <a:solidFill>
                <a:srgbClr val="404040"/>
              </a:solidFill>
            </a:endParaRPr>
          </a:p>
        </p:txBody>
      </p:sp>
      <p:pic>
        <p:nvPicPr>
          <p:cNvPr id="13" name="Picture 2" descr="Text&#10;&#10;Description automatically generated with medium confidence">
            <a:extLst>
              <a:ext uri="{FF2B5EF4-FFF2-40B4-BE49-F238E27FC236}">
                <a16:creationId xmlns:a16="http://schemas.microsoft.com/office/drawing/2014/main" id="{D64A0590-FABF-43CD-8E51-721A69BCE56C}"/>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33595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DF6DAD-6680-48EA-B64B-A5F5A4E463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070AA73D-B5D5-4542-8673-1C0E83AD9913}"/>
              </a:ext>
            </a:extLst>
          </p:cNvPr>
          <p:cNvSpPr>
            <a:spLocks noGrp="1"/>
          </p:cNvSpPr>
          <p:nvPr>
            <p:ph idx="1"/>
          </p:nvPr>
        </p:nvSpPr>
        <p:spPr>
          <a:xfrm>
            <a:off x="950976" y="1351128"/>
            <a:ext cx="5374494" cy="4503762"/>
          </a:xfrm>
        </p:spPr>
        <p:txBody>
          <a:bodyPr>
            <a:normAutofit fontScale="85000" lnSpcReduction="20000"/>
          </a:bodyPr>
          <a:lstStyle/>
          <a:p>
            <a:r>
              <a:rPr lang="en-US" sz="2200" dirty="0">
                <a:solidFill>
                  <a:schemeClr val="bg1"/>
                </a:solidFill>
              </a:rPr>
              <a:t>An Automatic Flight Control system consists of several sensors for various tasks like speed control, height, position,doors,obstacle,fuel,maneuvering and many more.</a:t>
            </a:r>
          </a:p>
          <a:p>
            <a:r>
              <a:rPr lang="en-US" sz="2200" dirty="0">
                <a:solidFill>
                  <a:schemeClr val="bg1"/>
                </a:solidFill>
              </a:rPr>
              <a:t>A computer takes data from all these sensors and processes them by comparing them with pre-designed values. The computer then provides control signal to different parts like engines,flaps,ridders etc. That help in a smooth flight.</a:t>
            </a:r>
          </a:p>
          <a:p>
            <a:r>
              <a:rPr lang="en-US" sz="2200" dirty="0">
                <a:solidFill>
                  <a:schemeClr val="bg1"/>
                </a:solidFill>
              </a:rPr>
              <a:t>The combination of sensors ,computers and Mechanics makes it possible to run the plane in Autopilot Mode.</a:t>
            </a:r>
          </a:p>
          <a:p>
            <a:r>
              <a:rPr lang="en-US" sz="2200" dirty="0">
                <a:solidFill>
                  <a:schemeClr val="bg1"/>
                </a:solidFill>
              </a:rPr>
              <a:t>All the parameters i.e., sensors (which give inputs to the computers ),the computers(the brain of the system) and the mechanics(the outputs of the system like engines and motors) are equally important in building a successful automated system.</a:t>
            </a:r>
          </a:p>
          <a:p>
            <a:endParaRPr lang="en-US" sz="2200" dirty="0">
              <a:solidFill>
                <a:schemeClr val="bg1"/>
              </a:solidFill>
            </a:endParaRPr>
          </a:p>
        </p:txBody>
      </p:sp>
      <p:pic>
        <p:nvPicPr>
          <p:cNvPr id="7" name="Content Placeholder 6">
            <a:extLst>
              <a:ext uri="{FF2B5EF4-FFF2-40B4-BE49-F238E27FC236}">
                <a16:creationId xmlns:a16="http://schemas.microsoft.com/office/drawing/2014/main" id="{B875AA67-64AA-4ECD-BBE0-54AD2604E743}"/>
              </a:ext>
            </a:extLst>
          </p:cNvPr>
          <p:cNvPicPr>
            <a:picLocks noChangeAspect="1"/>
          </p:cNvPicPr>
          <p:nvPr/>
        </p:nvPicPr>
        <p:blipFill>
          <a:blip r:embed="rId2"/>
          <a:stretch>
            <a:fillRect/>
          </a:stretch>
        </p:blipFill>
        <p:spPr>
          <a:xfrm>
            <a:off x="6930766" y="1351128"/>
            <a:ext cx="4663440" cy="2432440"/>
          </a:xfrm>
          <a:prstGeom prst="rect">
            <a:avLst/>
          </a:prstGeom>
        </p:spPr>
      </p:pic>
      <p:pic>
        <p:nvPicPr>
          <p:cNvPr id="9" name="Picture 8">
            <a:extLst>
              <a:ext uri="{FF2B5EF4-FFF2-40B4-BE49-F238E27FC236}">
                <a16:creationId xmlns:a16="http://schemas.microsoft.com/office/drawing/2014/main" id="{D398401A-41FE-4D57-9A01-8E5549FBF814}"/>
              </a:ext>
            </a:extLst>
          </p:cNvPr>
          <p:cNvPicPr>
            <a:picLocks noChangeAspect="1"/>
          </p:cNvPicPr>
          <p:nvPr/>
        </p:nvPicPr>
        <p:blipFill>
          <a:blip r:embed="rId3"/>
          <a:stretch>
            <a:fillRect/>
          </a:stretch>
        </p:blipFill>
        <p:spPr>
          <a:xfrm>
            <a:off x="6930766" y="4320327"/>
            <a:ext cx="4663440" cy="886053"/>
          </a:xfrm>
          <a:prstGeom prst="rect">
            <a:avLst/>
          </a:prstGeom>
        </p:spPr>
      </p:pic>
      <p:sp>
        <p:nvSpPr>
          <p:cNvPr id="2" name="Date Placeholder 1">
            <a:extLst>
              <a:ext uri="{FF2B5EF4-FFF2-40B4-BE49-F238E27FC236}">
                <a16:creationId xmlns:a16="http://schemas.microsoft.com/office/drawing/2014/main" id="{3C99084D-E45C-42F8-B368-C62CCFAE0F3B}"/>
              </a:ext>
            </a:extLst>
          </p:cNvPr>
          <p:cNvSpPr>
            <a:spLocks noGrp="1"/>
          </p:cNvSpPr>
          <p:nvPr>
            <p:ph type="dt" sz="half" idx="10"/>
          </p:nvPr>
        </p:nvSpPr>
        <p:spPr/>
        <p:txBody>
          <a:bodyPr/>
          <a:lstStyle/>
          <a:p>
            <a:fld id="{01C16BD6-0F80-4644-8C4C-CD3F9729ABA6}" type="datetime1">
              <a:rPr lang="en-US" smtClean="0"/>
              <a:t>2/24/2022</a:t>
            </a:fld>
            <a:endParaRPr lang="en-US"/>
          </a:p>
        </p:txBody>
      </p:sp>
      <p:sp>
        <p:nvSpPr>
          <p:cNvPr id="3" name="Slide Number Placeholder 2">
            <a:extLst>
              <a:ext uri="{FF2B5EF4-FFF2-40B4-BE49-F238E27FC236}">
                <a16:creationId xmlns:a16="http://schemas.microsoft.com/office/drawing/2014/main" id="{7788A7B9-18FE-4DBA-BFFB-0456E8443C7D}"/>
              </a:ext>
            </a:extLst>
          </p:cNvPr>
          <p:cNvSpPr>
            <a:spLocks noGrp="1"/>
          </p:cNvSpPr>
          <p:nvPr>
            <p:ph type="sldNum" sz="quarter" idx="12"/>
          </p:nvPr>
        </p:nvSpPr>
        <p:spPr/>
        <p:txBody>
          <a:bodyPr/>
          <a:lstStyle/>
          <a:p>
            <a:fld id="{63366D9F-73C9-44CE-A971-8845CBD5657B}" type="slidenum">
              <a:rPr lang="en-US" smtClean="0"/>
              <a:t>4</a:t>
            </a:fld>
            <a:endParaRPr lang="en-US"/>
          </a:p>
        </p:txBody>
      </p:sp>
      <p:pic>
        <p:nvPicPr>
          <p:cNvPr id="8" name="Picture 2">
            <a:extLst>
              <a:ext uri="{FF2B5EF4-FFF2-40B4-BE49-F238E27FC236}">
                <a16:creationId xmlns:a16="http://schemas.microsoft.com/office/drawing/2014/main" id="{C2B53B5A-E11B-44A4-9A97-38B40AD0B869}"/>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9948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5899F-1CD9-4F99-B0CB-C8827C564222}"/>
              </a:ext>
            </a:extLst>
          </p:cNvPr>
          <p:cNvSpPr>
            <a:spLocks noGrp="1"/>
          </p:cNvSpPr>
          <p:nvPr>
            <p:ph type="title"/>
          </p:nvPr>
        </p:nvSpPr>
        <p:spPr>
          <a:xfrm>
            <a:off x="630936" y="640080"/>
            <a:ext cx="4818888" cy="1481328"/>
          </a:xfrm>
        </p:spPr>
        <p:txBody>
          <a:bodyPr anchor="b">
            <a:normAutofit/>
          </a:bodyPr>
          <a:lstStyle/>
          <a:p>
            <a:r>
              <a:rPr lang="en-US" sz="5400"/>
              <a:t>pH sensor:</a:t>
            </a:r>
          </a:p>
        </p:txBody>
      </p:sp>
      <p:sp>
        <p:nvSpPr>
          <p:cNvPr id="17" name="sketch line">
            <a:extLst>
              <a:ext uri="{FF2B5EF4-FFF2-40B4-BE49-F238E27FC236}">
                <a16:creationId xmlns:a16="http://schemas.microsoft.com/office/drawing/2014/main" id="{71877DBC-BB60-40F0-AC93-2ACDBAAE60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95C4F0-B0E2-4592-91B0-8E99C276A00E}"/>
              </a:ext>
            </a:extLst>
          </p:cNvPr>
          <p:cNvSpPr>
            <a:spLocks noGrp="1"/>
          </p:cNvSpPr>
          <p:nvPr>
            <p:ph sz="quarter" idx="13"/>
          </p:nvPr>
        </p:nvSpPr>
        <p:spPr>
          <a:xfrm>
            <a:off x="630935" y="2642616"/>
            <a:ext cx="5169363" cy="3566160"/>
          </a:xfrm>
        </p:spPr>
        <p:txBody>
          <a:bodyPr anchor="t">
            <a:normAutofit/>
          </a:bodyPr>
          <a:lstStyle/>
          <a:p>
            <a:pPr algn="just" fontAlgn="base"/>
            <a:r>
              <a:rPr lang="en-US" sz="1600" b="0" i="0" dirty="0">
                <a:effectLst/>
                <a:latin typeface="Times New Roman" panose="02020603050405020304" pitchFamily="18" charset="0"/>
                <a:cs typeface="Times New Roman" panose="02020603050405020304" pitchFamily="18" charset="0"/>
              </a:rPr>
              <a:t>The sensor which detects hydrogen ion (H+) concentration of liquid is known as pH sensor. This indicates acidity or alkalinity of a liquid.</a:t>
            </a:r>
          </a:p>
          <a:p>
            <a:pPr algn="just" fontAlgn="base"/>
            <a:r>
              <a:rPr lang="en-US" sz="1600" b="0" i="0" dirty="0">
                <a:effectLst/>
                <a:latin typeface="Times New Roman" panose="02020603050405020304" pitchFamily="18" charset="0"/>
                <a:cs typeface="Times New Roman" panose="02020603050405020304" pitchFamily="18" charset="0"/>
              </a:rPr>
              <a:t>When pH sensor is immersed in liquid solution, smaller ions get penetrated in the boundary area of the glass membrane where as larger ions remain in the liquid solution. This develops potential difference. pH meter measures potential difference between electrodes.</a:t>
            </a:r>
          </a:p>
          <a:p>
            <a:pPr algn="just" fontAlgn="base"/>
            <a:r>
              <a:rPr lang="en-US" sz="1600" b="0" i="0" dirty="0">
                <a:effectLst/>
                <a:latin typeface="Times New Roman" panose="02020603050405020304" pitchFamily="18" charset="0"/>
                <a:cs typeface="Times New Roman" panose="02020603050405020304" pitchFamily="18" charset="0"/>
              </a:rPr>
              <a:t>As shown below pH sensor output is connected with analog read input of the </a:t>
            </a:r>
            <a:r>
              <a:rPr lang="en-US" sz="1600" b="0" i="0" dirty="0" err="1">
                <a:effectLst/>
                <a:latin typeface="Times New Roman" panose="02020603050405020304" pitchFamily="18" charset="0"/>
                <a:cs typeface="Times New Roman" panose="02020603050405020304" pitchFamily="18" charset="0"/>
              </a:rPr>
              <a:t>arduino</a:t>
            </a:r>
            <a:r>
              <a:rPr lang="en-US" sz="1600" b="0" i="0" dirty="0">
                <a:effectLst/>
                <a:latin typeface="Times New Roman" panose="02020603050405020304" pitchFamily="18" charset="0"/>
                <a:cs typeface="Times New Roman" panose="02020603050405020304" pitchFamily="18" charset="0"/>
              </a:rPr>
              <a:t> board. The pH sensor provides different analog outputs for different liquid solutions. By knowing pH value of known solution such as water one can easily determine pH value for other liquid solutions.</a:t>
            </a:r>
          </a:p>
          <a:p>
            <a:endParaRPr lang="en-US" sz="1500" dirty="0"/>
          </a:p>
        </p:txBody>
      </p:sp>
      <p:pic>
        <p:nvPicPr>
          <p:cNvPr id="7" name="Picture 6" descr="A close-up of a circuit board&#10;&#10;Description automatically generated with medium confidence">
            <a:extLst>
              <a:ext uri="{FF2B5EF4-FFF2-40B4-BE49-F238E27FC236}">
                <a16:creationId xmlns:a16="http://schemas.microsoft.com/office/drawing/2014/main" id="{708DFB6E-0A57-4F76-BAD6-2E6FE2E9801D}"/>
              </a:ext>
            </a:extLst>
          </p:cNvPr>
          <p:cNvPicPr>
            <a:picLocks noChangeAspect="1"/>
          </p:cNvPicPr>
          <p:nvPr/>
        </p:nvPicPr>
        <p:blipFill>
          <a:blip r:embed="rId2"/>
          <a:stretch>
            <a:fillRect/>
          </a:stretch>
        </p:blipFill>
        <p:spPr>
          <a:xfrm>
            <a:off x="6080760" y="640080"/>
            <a:ext cx="5458968" cy="4517296"/>
          </a:xfrm>
          <a:prstGeom prst="rect">
            <a:avLst/>
          </a:prstGeom>
        </p:spPr>
      </p:pic>
      <p:sp>
        <p:nvSpPr>
          <p:cNvPr id="4" name="Date Placeholder 3">
            <a:extLst>
              <a:ext uri="{FF2B5EF4-FFF2-40B4-BE49-F238E27FC236}">
                <a16:creationId xmlns:a16="http://schemas.microsoft.com/office/drawing/2014/main" id="{ADDECF1E-0C21-4917-AA07-88AD8EA04A94}"/>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CB3BC273-535C-444D-8DFE-218DA26CD290}"/>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40</a:t>
            </a:fld>
            <a:endParaRPr lang="en-IN"/>
          </a:p>
        </p:txBody>
      </p:sp>
      <p:sp>
        <p:nvSpPr>
          <p:cNvPr id="13" name="TextBox 12">
            <a:extLst>
              <a:ext uri="{FF2B5EF4-FFF2-40B4-BE49-F238E27FC236}">
                <a16:creationId xmlns:a16="http://schemas.microsoft.com/office/drawing/2014/main" id="{EB32C650-4676-4453-83B6-77B558BA0E04}"/>
              </a:ext>
            </a:extLst>
          </p:cNvPr>
          <p:cNvSpPr txBox="1"/>
          <p:nvPr/>
        </p:nvSpPr>
        <p:spPr>
          <a:xfrm>
            <a:off x="6391704" y="5157376"/>
            <a:ext cx="5489354" cy="923330"/>
          </a:xfrm>
          <a:prstGeom prst="rect">
            <a:avLst/>
          </a:prstGeom>
          <a:noFill/>
        </p:spPr>
        <p:txBody>
          <a:bodyPr wrap="square">
            <a:spAutoFit/>
          </a:bodyPr>
          <a:lstStyle/>
          <a:p>
            <a:pPr marL="285750" indent="-285750">
              <a:buFont typeface="Arial" panose="020B0604020202020204" pitchFamily="34" charset="0"/>
              <a:buChar char="•"/>
            </a:pPr>
            <a:r>
              <a:rPr lang="en-US" b="0" i="0" dirty="0" err="1">
                <a:solidFill>
                  <a:srgbClr val="555555"/>
                </a:solidFill>
                <a:effectLst/>
                <a:latin typeface="Times New Roman" panose="02020603050405020304" pitchFamily="18" charset="0"/>
                <a:cs typeface="Times New Roman" panose="02020603050405020304" pitchFamily="18" charset="0"/>
              </a:rPr>
              <a:t>Vcc</a:t>
            </a:r>
            <a:r>
              <a:rPr lang="en-US" b="0" i="0" dirty="0">
                <a:solidFill>
                  <a:srgbClr val="555555"/>
                </a:solidFill>
                <a:effectLst/>
                <a:latin typeface="Times New Roman" panose="02020603050405020304" pitchFamily="18" charset="0"/>
                <a:cs typeface="Times New Roman" panose="02020603050405020304" pitchFamily="18" charset="0"/>
              </a:rPr>
              <a:t> (+ pin of pH sensor side) - 5V (Arduino side)</a:t>
            </a:r>
          </a:p>
          <a:p>
            <a:pPr marL="285750" indent="-285750">
              <a:buFont typeface="Arial" panose="020B0604020202020204" pitchFamily="34" charset="0"/>
              <a:buChar char="•"/>
            </a:pPr>
            <a:r>
              <a:rPr lang="en-US" b="0" i="0" dirty="0">
                <a:solidFill>
                  <a:srgbClr val="555555"/>
                </a:solidFill>
                <a:effectLst/>
                <a:latin typeface="Times New Roman" panose="02020603050405020304" pitchFamily="18" charset="0"/>
                <a:cs typeface="Times New Roman" panose="02020603050405020304" pitchFamily="18" charset="0"/>
              </a:rPr>
              <a:t>GND (- pin of pH sensor side) - GND (Arduino side)</a:t>
            </a:r>
          </a:p>
          <a:p>
            <a:pPr marL="285750" indent="-285750">
              <a:buFont typeface="Arial" panose="020B0604020202020204" pitchFamily="34" charset="0"/>
              <a:buChar char="•"/>
            </a:pPr>
            <a:r>
              <a:rPr lang="en-US" b="0" i="0" dirty="0">
                <a:solidFill>
                  <a:srgbClr val="555555"/>
                </a:solidFill>
                <a:effectLst/>
                <a:latin typeface="Times New Roman" panose="02020603050405020304" pitchFamily="18" charset="0"/>
                <a:cs typeface="Times New Roman" panose="02020603050405020304" pitchFamily="18" charset="0"/>
              </a:rPr>
              <a:t>OUT (A pin of pH sensor side) - A1 (Arduino side)</a:t>
            </a:r>
            <a:endParaRPr lang="en-US" dirty="0">
              <a:latin typeface="Times New Roman" panose="02020603050405020304" pitchFamily="18" charset="0"/>
              <a:cs typeface="Times New Roman" panose="02020603050405020304" pitchFamily="18" charset="0"/>
            </a:endParaRPr>
          </a:p>
        </p:txBody>
      </p:sp>
      <p:pic>
        <p:nvPicPr>
          <p:cNvPr id="10"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9958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910AD-313F-4C48-8177-62D23967C930}"/>
              </a:ext>
            </a:extLst>
          </p:cNvPr>
          <p:cNvSpPr>
            <a:spLocks noGrp="1"/>
          </p:cNvSpPr>
          <p:nvPr>
            <p:ph type="title"/>
          </p:nvPr>
        </p:nvSpPr>
        <p:spPr>
          <a:xfrm>
            <a:off x="630936" y="640080"/>
            <a:ext cx="6065286" cy="1481328"/>
          </a:xfrm>
        </p:spPr>
        <p:txBody>
          <a:bodyPr anchor="b">
            <a:normAutofit fontScale="90000"/>
          </a:bodyPr>
          <a:lstStyle/>
          <a:p>
            <a:r>
              <a:rPr lang="en-US" sz="5400" dirty="0"/>
              <a:t>Determining the pH value using pH sensor</a:t>
            </a:r>
          </a:p>
        </p:txBody>
      </p:sp>
      <p:sp>
        <p:nvSpPr>
          <p:cNvPr id="16" name="sketch line">
            <a:extLst>
              <a:ext uri="{FF2B5EF4-FFF2-40B4-BE49-F238E27FC236}">
                <a16:creationId xmlns:a16="http://schemas.microsoft.com/office/drawing/2014/main" id="{71877DBC-BB60-40F0-AC93-2ACDBAAE60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85F0E26-2F64-4546-9B4F-12E5C0F112D5}"/>
              </a:ext>
            </a:extLst>
          </p:cNvPr>
          <p:cNvSpPr>
            <a:spLocks noGrp="1"/>
          </p:cNvSpPr>
          <p:nvPr>
            <p:ph sz="quarter" idx="13"/>
          </p:nvPr>
        </p:nvSpPr>
        <p:spPr>
          <a:xfrm>
            <a:off x="630935" y="2556772"/>
            <a:ext cx="5087477" cy="3652004"/>
          </a:xfrm>
        </p:spPr>
        <p:txBody>
          <a:bodyPr anchor="t">
            <a:normAutofit fontScale="85000" lnSpcReduction="20000"/>
          </a:bodyPr>
          <a:lstStyle/>
          <a:p>
            <a:pPr algn="just"/>
            <a:r>
              <a:rPr lang="en-US" sz="2200" dirty="0">
                <a:latin typeface="Times New Roman" panose="02020603050405020304" pitchFamily="18" charset="0"/>
                <a:cs typeface="Times New Roman" panose="02020603050405020304" pitchFamily="18" charset="0"/>
              </a:rPr>
              <a:t>The pH Sensors are mostly used in laboratories where acidity test is necessary to be performed </a:t>
            </a:r>
            <a:r>
              <a:rPr lang="en-US" sz="2200" dirty="0" err="1">
                <a:latin typeface="Times New Roman" panose="02020603050405020304" pitchFamily="18" charset="0"/>
                <a:cs typeface="Times New Roman" panose="02020603050405020304" pitchFamily="18" charset="0"/>
              </a:rPr>
              <a:t>inorder</a:t>
            </a:r>
            <a:r>
              <a:rPr lang="en-US" sz="2200" dirty="0">
                <a:latin typeface="Times New Roman" panose="02020603050405020304" pitchFamily="18" charset="0"/>
                <a:cs typeface="Times New Roman" panose="02020603050405020304" pitchFamily="18" charset="0"/>
              </a:rPr>
              <a:t> to determine the nature of a liquid.</a:t>
            </a:r>
          </a:p>
          <a:p>
            <a:pPr algn="just"/>
            <a:r>
              <a:rPr lang="en-US" sz="2200" dirty="0">
                <a:latin typeface="Times New Roman" panose="02020603050405020304" pitchFamily="18" charset="0"/>
                <a:cs typeface="Times New Roman" panose="02020603050405020304" pitchFamily="18" charset="0"/>
              </a:rPr>
              <a:t>Acidity test consumes a lot of time if done without a pH Sensor.</a:t>
            </a:r>
          </a:p>
          <a:p>
            <a:pPr algn="just"/>
            <a:r>
              <a:rPr lang="en-US" sz="2200" dirty="0">
                <a:latin typeface="Times New Roman" panose="02020603050405020304" pitchFamily="18" charset="0"/>
                <a:cs typeface="Times New Roman" panose="02020603050405020304" pitchFamily="18" charset="0"/>
              </a:rPr>
              <a:t>The difference between an alkaline substance and an acidic substance is very important for any company that uses a cooling tower, boiler, manufacturing processes, swimming pool control, and various types of environmental monitoring.</a:t>
            </a:r>
          </a:p>
          <a:p>
            <a:pPr algn="just"/>
            <a:r>
              <a:rPr lang="en-US" sz="2200" dirty="0">
                <a:latin typeface="Times New Roman" panose="02020603050405020304" pitchFamily="18" charset="0"/>
                <a:cs typeface="Times New Roman" panose="02020603050405020304" pitchFamily="18" charset="0"/>
              </a:rPr>
              <a:t> The human body has a standard pH level of 7.4, which is essential for the body to run effectively.</a:t>
            </a:r>
          </a:p>
        </p:txBody>
      </p:sp>
      <p:pic>
        <p:nvPicPr>
          <p:cNvPr id="7" name="Content Placeholder 6">
            <a:extLst>
              <a:ext uri="{FF2B5EF4-FFF2-40B4-BE49-F238E27FC236}">
                <a16:creationId xmlns:a16="http://schemas.microsoft.com/office/drawing/2014/main" id="{698DE1A6-3EAD-4078-86F8-53A516C23707}"/>
              </a:ext>
            </a:extLst>
          </p:cNvPr>
          <p:cNvPicPr>
            <a:picLocks noChangeAspect="1"/>
          </p:cNvPicPr>
          <p:nvPr/>
        </p:nvPicPr>
        <p:blipFill>
          <a:blip r:embed="rId2"/>
          <a:stretch>
            <a:fillRect/>
          </a:stretch>
        </p:blipFill>
        <p:spPr>
          <a:xfrm>
            <a:off x="6099048" y="2412267"/>
            <a:ext cx="5788152" cy="2869417"/>
          </a:xfrm>
          <a:prstGeom prst="rect">
            <a:avLst/>
          </a:prstGeom>
        </p:spPr>
      </p:pic>
      <p:sp>
        <p:nvSpPr>
          <p:cNvPr id="4" name="Date Placeholder 3">
            <a:extLst>
              <a:ext uri="{FF2B5EF4-FFF2-40B4-BE49-F238E27FC236}">
                <a16:creationId xmlns:a16="http://schemas.microsoft.com/office/drawing/2014/main" id="{CB5DC337-36AB-4F7E-8B0E-BCB4BF17FF8B}"/>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EE5CC00C-57A1-407D-91B8-38E45D58EDAF}"/>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41</a:t>
            </a:fld>
            <a:endParaRPr lang="en-IN"/>
          </a:p>
        </p:txBody>
      </p:sp>
      <p:pic>
        <p:nvPicPr>
          <p:cNvPr id="9" name="Picture 2" descr="Text&#10;&#10;Description automatically generated with medium confidence">
            <a:extLst>
              <a:ext uri="{FF2B5EF4-FFF2-40B4-BE49-F238E27FC236}">
                <a16:creationId xmlns:a16="http://schemas.microsoft.com/office/drawing/2014/main" id="{E860AB34-360A-41B9-AAD8-5B71FAE9B4A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14246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5C10-4BEA-4C56-8FF2-9A7B4646040F}"/>
              </a:ext>
            </a:extLst>
          </p:cNvPr>
          <p:cNvSpPr>
            <a:spLocks noGrp="1"/>
          </p:cNvSpPr>
          <p:nvPr>
            <p:ph type="title"/>
          </p:nvPr>
        </p:nvSpPr>
        <p:spPr>
          <a:xfrm>
            <a:off x="838200" y="365125"/>
            <a:ext cx="11003280" cy="1325563"/>
          </a:xfrm>
        </p:spPr>
        <p:txBody>
          <a:bodyPr/>
          <a:lstStyle/>
          <a:p>
            <a:r>
              <a:rPr lang="en-US" b="1" dirty="0">
                <a:latin typeface="Amasis MT Pro Black" panose="02040A04050005020304" pitchFamily="18" charset="0"/>
                <a:cs typeface="Aharoni" panose="020B0604020202020204" pitchFamily="2" charset="-79"/>
              </a:rPr>
              <a:t>Flow representation for Controlling Sensors through Webpages</a:t>
            </a:r>
          </a:p>
        </p:txBody>
      </p:sp>
      <p:sp>
        <p:nvSpPr>
          <p:cNvPr id="4" name="Date Placeholder 3">
            <a:extLst>
              <a:ext uri="{FF2B5EF4-FFF2-40B4-BE49-F238E27FC236}">
                <a16:creationId xmlns:a16="http://schemas.microsoft.com/office/drawing/2014/main" id="{C3568151-729C-47A7-AD7A-5D14FE590F21}"/>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E0AE980E-6BFC-45CC-861D-F997B916F514}"/>
              </a:ext>
            </a:extLst>
          </p:cNvPr>
          <p:cNvSpPr>
            <a:spLocks noGrp="1"/>
          </p:cNvSpPr>
          <p:nvPr>
            <p:ph type="sldNum" sz="quarter" idx="12"/>
          </p:nvPr>
        </p:nvSpPr>
        <p:spPr/>
        <p:txBody>
          <a:bodyPr/>
          <a:lstStyle/>
          <a:p>
            <a:fld id="{37E48E4C-F13E-4341-8BD6-7F02BFA6C89B}" type="slidenum">
              <a:rPr lang="en-IN" smtClean="0"/>
              <a:t>42</a:t>
            </a:fld>
            <a:endParaRPr lang="en-IN"/>
          </a:p>
        </p:txBody>
      </p:sp>
      <p:sp>
        <p:nvSpPr>
          <p:cNvPr id="15" name="Rectangle 14">
            <a:extLst>
              <a:ext uri="{FF2B5EF4-FFF2-40B4-BE49-F238E27FC236}">
                <a16:creationId xmlns:a16="http://schemas.microsoft.com/office/drawing/2014/main" id="{95260A79-0FB9-4CE1-A9B7-67253DE4E3D5}"/>
              </a:ext>
            </a:extLst>
          </p:cNvPr>
          <p:cNvSpPr/>
          <p:nvPr/>
        </p:nvSpPr>
        <p:spPr>
          <a:xfrm>
            <a:off x="1233879" y="1690692"/>
            <a:ext cx="1813810" cy="1325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Personal computer</a:t>
            </a:r>
          </a:p>
        </p:txBody>
      </p:sp>
      <p:sp>
        <p:nvSpPr>
          <p:cNvPr id="18" name="Rectangle 17">
            <a:extLst>
              <a:ext uri="{FF2B5EF4-FFF2-40B4-BE49-F238E27FC236}">
                <a16:creationId xmlns:a16="http://schemas.microsoft.com/office/drawing/2014/main" id="{57CFE867-7278-489C-9F79-985DA766D29C}"/>
              </a:ext>
            </a:extLst>
          </p:cNvPr>
          <p:cNvSpPr/>
          <p:nvPr/>
        </p:nvSpPr>
        <p:spPr>
          <a:xfrm>
            <a:off x="3797509" y="1690688"/>
            <a:ext cx="2278505" cy="13255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NodeMCU</a:t>
            </a:r>
            <a:endParaRPr lang="en-US" dirty="0"/>
          </a:p>
          <a:p>
            <a:pPr algn="ctr"/>
            <a:r>
              <a:rPr lang="en-US" dirty="0"/>
              <a:t>(</a:t>
            </a:r>
            <a:r>
              <a:rPr lang="en-US" dirty="0" err="1"/>
              <a:t>wifi</a:t>
            </a:r>
            <a:r>
              <a:rPr lang="en-US" dirty="0"/>
              <a:t> module)</a:t>
            </a:r>
          </a:p>
        </p:txBody>
      </p:sp>
      <p:sp>
        <p:nvSpPr>
          <p:cNvPr id="20" name="Rectangle 19">
            <a:extLst>
              <a:ext uri="{FF2B5EF4-FFF2-40B4-BE49-F238E27FC236}">
                <a16:creationId xmlns:a16="http://schemas.microsoft.com/office/drawing/2014/main" id="{6B2C63C0-EA1E-49E0-AE33-9F703E7384BE}"/>
              </a:ext>
            </a:extLst>
          </p:cNvPr>
          <p:cNvSpPr/>
          <p:nvPr/>
        </p:nvSpPr>
        <p:spPr>
          <a:xfrm>
            <a:off x="7575654" y="1690692"/>
            <a:ext cx="2278505" cy="1325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Thinger.io(open source cloud platform)</a:t>
            </a:r>
          </a:p>
        </p:txBody>
      </p:sp>
      <p:pic>
        <p:nvPicPr>
          <p:cNvPr id="31" name="Picture 4" descr="Installing ESP32 Board in Arduino IDE 2.0 (Windows, Mac OS X, Linux) |  Random Nerd Tutorials">
            <a:extLst>
              <a:ext uri="{FF2B5EF4-FFF2-40B4-BE49-F238E27FC236}">
                <a16:creationId xmlns:a16="http://schemas.microsoft.com/office/drawing/2014/main" id="{10EADA02-FA53-4330-826D-70ACC3AC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083" y="3334635"/>
            <a:ext cx="6240905" cy="3158231"/>
          </a:xfrm>
          <a:prstGeom prst="rect">
            <a:avLst/>
          </a:prstGeom>
          <a:noFill/>
          <a:extLst>
            <a:ext uri="{909E8E84-426E-40DD-AFC4-6F175D3DCCD1}">
              <a14:hiddenFill xmlns:a14="http://schemas.microsoft.com/office/drawing/2010/main">
                <a:solidFill>
                  <a:srgbClr val="FFFFFF"/>
                </a:solidFill>
              </a14:hiddenFill>
            </a:ext>
          </a:extLst>
        </p:spPr>
      </p:pic>
      <p:sp>
        <p:nvSpPr>
          <p:cNvPr id="2054" name="Arrow: Right 2053">
            <a:extLst>
              <a:ext uri="{FF2B5EF4-FFF2-40B4-BE49-F238E27FC236}">
                <a16:creationId xmlns:a16="http://schemas.microsoft.com/office/drawing/2014/main" id="{BED2F268-F2AB-406D-A5C1-D8BCCD9CCF5D}"/>
              </a:ext>
            </a:extLst>
          </p:cNvPr>
          <p:cNvSpPr/>
          <p:nvPr/>
        </p:nvSpPr>
        <p:spPr>
          <a:xfrm>
            <a:off x="3047689" y="2122372"/>
            <a:ext cx="7498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Arrow: Left-Right 2054">
            <a:extLst>
              <a:ext uri="{FF2B5EF4-FFF2-40B4-BE49-F238E27FC236}">
                <a16:creationId xmlns:a16="http://schemas.microsoft.com/office/drawing/2014/main" id="{537EB2F9-9B39-402D-B6B0-768B9DAFEB8A}"/>
              </a:ext>
            </a:extLst>
          </p:cNvPr>
          <p:cNvSpPr/>
          <p:nvPr/>
        </p:nvSpPr>
        <p:spPr>
          <a:xfrm>
            <a:off x="6115988" y="2111148"/>
            <a:ext cx="14596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9"/>
            <a:ext cx="1923202" cy="493388"/>
          </a:xfrm>
          <a:prstGeom prst="rect">
            <a:avLst/>
          </a:prstGeom>
          <a:noFill/>
          <a:ln w="9525">
            <a:noFill/>
            <a:miter lim="800000"/>
            <a:headEnd/>
            <a:tailEnd/>
          </a:ln>
        </p:spPr>
      </p:pic>
    </p:spTree>
    <p:extLst>
      <p:ext uri="{BB962C8B-B14F-4D97-AF65-F5344CB8AC3E}">
        <p14:creationId xmlns:p14="http://schemas.microsoft.com/office/powerpoint/2010/main" val="3087484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nter image description here">
            <a:extLst>
              <a:ext uri="{FF2B5EF4-FFF2-40B4-BE49-F238E27FC236}">
                <a16:creationId xmlns:a16="http://schemas.microsoft.com/office/drawing/2014/main" id="{72EFB3BC-D80B-493B-8A6B-558F195B53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230438"/>
            <a:ext cx="4513289" cy="376562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總覽| Thinger.io 中文文件">
            <a:extLst>
              <a:ext uri="{FF2B5EF4-FFF2-40B4-BE49-F238E27FC236}">
                <a16:creationId xmlns:a16="http://schemas.microsoft.com/office/drawing/2014/main" id="{6B157EF6-71CE-4349-B9E5-A1D9C09E3B88}"/>
              </a:ext>
            </a:extLst>
          </p:cNvPr>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5621311" y="2230438"/>
            <a:ext cx="5732490" cy="376562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65B768-BA59-4570-8F8D-F1DFDCB952C1}"/>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rgbClr val="FF0000"/>
                </a:solidFill>
              </a:rPr>
              <a:t>Flow representation for Controlling Sensors through Webpages</a:t>
            </a:r>
          </a:p>
        </p:txBody>
      </p:sp>
      <p:sp>
        <p:nvSpPr>
          <p:cNvPr id="4" name="Date Placeholder 3">
            <a:extLst>
              <a:ext uri="{FF2B5EF4-FFF2-40B4-BE49-F238E27FC236}">
                <a16:creationId xmlns:a16="http://schemas.microsoft.com/office/drawing/2014/main" id="{B3F03CB9-BB1C-4B5D-B61B-0EBEBC299DEF}"/>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a:spcAft>
                <a:spcPts val="600"/>
              </a:spcAft>
            </a:pPr>
            <a:fld id="{9139B526-A106-4890-9EDF-E44FD772FCA0}" type="datetime1">
              <a:rPr lang="en-US">
                <a:solidFill>
                  <a:prstClr val="black">
                    <a:tint val="75000"/>
                  </a:prstClr>
                </a:solidFill>
              </a:rPr>
              <a:pPr>
                <a:spcAft>
                  <a:spcPts val="600"/>
                </a:spcAft>
              </a:pPr>
              <a:t>2/24/2022</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88F70F1-24AB-4159-BBD6-B5320F2F7C91}"/>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7E48E4C-F13E-4341-8BD6-7F02BFA6C89B}" type="slidenum">
              <a:rPr lang="en-US">
                <a:solidFill>
                  <a:prstClr val="black">
                    <a:tint val="75000"/>
                  </a:prstClr>
                </a:solidFill>
              </a:rPr>
              <a:pPr>
                <a:spcAft>
                  <a:spcPts val="600"/>
                </a:spcAft>
              </a:pPr>
              <a:t>43</a:t>
            </a:fld>
            <a:endParaRPr lang="en-US">
              <a:solidFill>
                <a:prstClr val="black">
                  <a:tint val="75000"/>
                </a:prstClr>
              </a:solidFill>
            </a:endParaRPr>
          </a:p>
        </p:txBody>
      </p:sp>
      <p:pic>
        <p:nvPicPr>
          <p:cNvPr id="8"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63960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69D47016-023F-44BD-981C-50E7A10A66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2142AE-7136-446D-970F-6A96A1A35771}"/>
              </a:ext>
            </a:extLst>
          </p:cNvPr>
          <p:cNvSpPr>
            <a:spLocks noGrp="1"/>
          </p:cNvSpPr>
          <p:nvPr>
            <p:ph type="title"/>
          </p:nvPr>
        </p:nvSpPr>
        <p:spPr>
          <a:xfrm>
            <a:off x="630936" y="457200"/>
            <a:ext cx="4343400" cy="1929384"/>
          </a:xfrm>
        </p:spPr>
        <p:txBody>
          <a:bodyPr anchor="ctr">
            <a:normAutofit/>
          </a:bodyPr>
          <a:lstStyle/>
          <a:p>
            <a:r>
              <a:rPr lang="en-US"/>
              <a:t>Controlling Sensors through Webpages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C73D52-4606-427B-BDDB-7CF7B92A363F}"/>
              </a:ext>
            </a:extLst>
          </p:cNvPr>
          <p:cNvSpPr>
            <a:spLocks noGrp="1"/>
          </p:cNvSpPr>
          <p:nvPr>
            <p:ph sz="quarter" idx="13"/>
          </p:nvPr>
        </p:nvSpPr>
        <p:spPr>
          <a:xfrm>
            <a:off x="5541263" y="457200"/>
            <a:ext cx="6007608" cy="1929384"/>
          </a:xfrm>
        </p:spPr>
        <p:txBody>
          <a:bodyPr anchor="ctr">
            <a:normAutofit/>
          </a:bodyPr>
          <a:lstStyle/>
          <a:p>
            <a:r>
              <a:rPr lang="en-US" sz="2200" dirty="0">
                <a:latin typeface="Times New Roman" panose="02020603050405020304" pitchFamily="18" charset="0"/>
                <a:cs typeface="Times New Roman" panose="02020603050405020304" pitchFamily="18" charset="0"/>
              </a:rPr>
              <a:t>LED is controlled through a webpage which can be related to control the functioning of a motor/fan through a webpage. </a:t>
            </a:r>
          </a:p>
        </p:txBody>
      </p:sp>
      <p:pic>
        <p:nvPicPr>
          <p:cNvPr id="9" name="Picture 8">
            <a:extLst>
              <a:ext uri="{FF2B5EF4-FFF2-40B4-BE49-F238E27FC236}">
                <a16:creationId xmlns:a16="http://schemas.microsoft.com/office/drawing/2014/main" id="{3E058865-D2DE-47B3-9E0D-AD0838FCBD14}"/>
              </a:ext>
            </a:extLst>
          </p:cNvPr>
          <p:cNvPicPr>
            <a:picLocks noChangeAspect="1"/>
          </p:cNvPicPr>
          <p:nvPr/>
        </p:nvPicPr>
        <p:blipFill>
          <a:blip r:embed="rId2"/>
          <a:stretch>
            <a:fillRect/>
          </a:stretch>
        </p:blipFill>
        <p:spPr>
          <a:xfrm>
            <a:off x="837275" y="2569464"/>
            <a:ext cx="5022437" cy="3678936"/>
          </a:xfrm>
          <a:prstGeom prst="rect">
            <a:avLst/>
          </a:prstGeom>
        </p:spPr>
      </p:pic>
      <p:pic>
        <p:nvPicPr>
          <p:cNvPr id="10" name="Picture 9">
            <a:extLst>
              <a:ext uri="{FF2B5EF4-FFF2-40B4-BE49-F238E27FC236}">
                <a16:creationId xmlns:a16="http://schemas.microsoft.com/office/drawing/2014/main" id="{C7257D0F-645C-4C46-AD78-B1F70685D09C}"/>
              </a:ext>
            </a:extLst>
          </p:cNvPr>
          <p:cNvPicPr>
            <a:picLocks noChangeAspect="1"/>
          </p:cNvPicPr>
          <p:nvPr/>
        </p:nvPicPr>
        <p:blipFill>
          <a:blip r:embed="rId3"/>
          <a:stretch>
            <a:fillRect/>
          </a:stretch>
        </p:blipFill>
        <p:spPr>
          <a:xfrm>
            <a:off x="5859712" y="2569464"/>
            <a:ext cx="5370710" cy="3678936"/>
          </a:xfrm>
          <a:prstGeom prst="rect">
            <a:avLst/>
          </a:prstGeom>
        </p:spPr>
      </p:pic>
      <p:sp>
        <p:nvSpPr>
          <p:cNvPr id="4" name="Date Placeholder 3">
            <a:extLst>
              <a:ext uri="{FF2B5EF4-FFF2-40B4-BE49-F238E27FC236}">
                <a16:creationId xmlns:a16="http://schemas.microsoft.com/office/drawing/2014/main" id="{9AA57948-0A41-454D-B994-B2DC40BD842A}"/>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664E6DF4-0E4D-4946-A72C-1889A18A76EC}"/>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44</a:t>
            </a:fld>
            <a:endParaRPr lang="en-IN"/>
          </a:p>
        </p:txBody>
      </p:sp>
      <p:pic>
        <p:nvPicPr>
          <p:cNvPr id="11" name="Picture 2" descr="Text&#10;&#10;Description automatically generated with medium confidence">
            <a:extLst>
              <a:ext uri="{FF2B5EF4-FFF2-40B4-BE49-F238E27FC236}">
                <a16:creationId xmlns:a16="http://schemas.microsoft.com/office/drawing/2014/main" id="{27AE9F89-9A46-47F6-8AE7-51D57A460C69}"/>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82831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0C517-7075-472D-B24A-A1C75A9B3257}"/>
              </a:ext>
            </a:extLst>
          </p:cNvPr>
          <p:cNvSpPr>
            <a:spLocks noGrp="1"/>
          </p:cNvSpPr>
          <p:nvPr>
            <p:ph type="title"/>
          </p:nvPr>
        </p:nvSpPr>
        <p:spPr>
          <a:xfrm>
            <a:off x="630936" y="639520"/>
            <a:ext cx="3429000" cy="1719072"/>
          </a:xfrm>
        </p:spPr>
        <p:txBody>
          <a:bodyPr anchor="b">
            <a:normAutofit/>
          </a:bodyPr>
          <a:lstStyle/>
          <a:p>
            <a:r>
              <a:rPr lang="en-US" sz="3800" dirty="0"/>
              <a:t>Controlling LED with a Webpage</a:t>
            </a:r>
          </a:p>
        </p:txBody>
      </p:sp>
      <p:sp>
        <p:nvSpPr>
          <p:cNvPr id="21" name="sketch line">
            <a:extLst>
              <a:ext uri="{FF2B5EF4-FFF2-40B4-BE49-F238E27FC236}">
                <a16:creationId xmlns:a16="http://schemas.microsoft.com/office/drawing/2014/main" id="{6357EC4F-235E-4222-A36F-C7878ACE37F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D4365F-0551-42F7-95DB-470336DE410B}"/>
              </a:ext>
            </a:extLst>
          </p:cNvPr>
          <p:cNvSpPr>
            <a:spLocks noGrp="1"/>
          </p:cNvSpPr>
          <p:nvPr>
            <p:ph sz="quarter" idx="13"/>
          </p:nvPr>
        </p:nvSpPr>
        <p:spPr>
          <a:xfrm>
            <a:off x="630935" y="2807208"/>
            <a:ext cx="3790939" cy="3410712"/>
          </a:xfrm>
        </p:spPr>
        <p:txBody>
          <a:bodyPr anchor="t">
            <a:normAutofit/>
          </a:bodyPr>
          <a:lstStyle/>
          <a:p>
            <a:pPr algn="just"/>
            <a:r>
              <a:rPr lang="en-US" sz="2000" dirty="0">
                <a:latin typeface="Times New Roman" panose="02020603050405020304" pitchFamily="18" charset="0"/>
                <a:cs typeface="Times New Roman" panose="02020603050405020304" pitchFamily="18" charset="0"/>
              </a:rPr>
              <a:t>Creation of Webpage which is used to remotely control an LED with the help of </a:t>
            </a:r>
            <a:r>
              <a:rPr lang="en-US" sz="2000" dirty="0" err="1">
                <a:latin typeface="Times New Roman" panose="02020603050405020304" pitchFamily="18" charset="0"/>
                <a:cs typeface="Times New Roman" panose="02020603050405020304" pitchFamily="18" charset="0"/>
              </a:rPr>
              <a:t>NodeMCU</a:t>
            </a:r>
            <a:r>
              <a:rPr lang="en-US" sz="2000" dirty="0">
                <a:latin typeface="Times New Roman" panose="02020603050405020304" pitchFamily="18" charset="0"/>
                <a:cs typeface="Times New Roman" panose="02020603050405020304" pitchFamily="18" charset="0"/>
              </a:rPr>
              <a:t> is discussed .</a:t>
            </a:r>
          </a:p>
          <a:p>
            <a:pPr algn="just"/>
            <a:r>
              <a:rPr lang="en-US" sz="2000" dirty="0">
                <a:latin typeface="Times New Roman" panose="02020603050405020304" pitchFamily="18" charset="0"/>
                <a:cs typeface="Times New Roman" panose="02020603050405020304" pitchFamily="18" charset="0"/>
              </a:rPr>
              <a:t>Before running the code it is important to follow the steps that will guide to connect the LED to </a:t>
            </a:r>
            <a:r>
              <a:rPr lang="en-US" sz="2000" dirty="0" err="1">
                <a:latin typeface="Times New Roman" panose="02020603050405020304" pitchFamily="18" charset="0"/>
                <a:cs typeface="Times New Roman" panose="02020603050405020304" pitchFamily="18" charset="0"/>
              </a:rPr>
              <a:t>NodeMCU</a:t>
            </a:r>
            <a:r>
              <a:rPr lang="en-US" sz="2000" dirty="0">
                <a:latin typeface="Times New Roman" panose="02020603050405020304" pitchFamily="18" charset="0"/>
                <a:cs typeface="Times New Roman" panose="02020603050405020304" pitchFamily="18" charset="0"/>
              </a:rPr>
              <a:t>.</a:t>
            </a:r>
          </a:p>
          <a:p>
            <a:pPr marL="0" indent="0">
              <a:buNone/>
            </a:pPr>
            <a:r>
              <a:rPr lang="en-US" sz="2000" dirty="0"/>
              <a:t> </a:t>
            </a:r>
          </a:p>
        </p:txBody>
      </p:sp>
      <p:pic>
        <p:nvPicPr>
          <p:cNvPr id="7" name="Picture 6">
            <a:extLst>
              <a:ext uri="{FF2B5EF4-FFF2-40B4-BE49-F238E27FC236}">
                <a16:creationId xmlns:a16="http://schemas.microsoft.com/office/drawing/2014/main" id="{8388FF8B-C640-45D1-9C18-9E562EABC7E6}"/>
              </a:ext>
            </a:extLst>
          </p:cNvPr>
          <p:cNvPicPr>
            <a:picLocks noChangeAspect="1"/>
          </p:cNvPicPr>
          <p:nvPr/>
        </p:nvPicPr>
        <p:blipFill>
          <a:blip r:embed="rId2"/>
          <a:stretch>
            <a:fillRect/>
          </a:stretch>
        </p:blipFill>
        <p:spPr>
          <a:xfrm>
            <a:off x="4654296" y="1478700"/>
            <a:ext cx="6903720" cy="4098594"/>
          </a:xfrm>
          <a:prstGeom prst="rect">
            <a:avLst/>
          </a:prstGeom>
        </p:spPr>
      </p:pic>
      <p:sp>
        <p:nvSpPr>
          <p:cNvPr id="4" name="Date Placeholder 3">
            <a:extLst>
              <a:ext uri="{FF2B5EF4-FFF2-40B4-BE49-F238E27FC236}">
                <a16:creationId xmlns:a16="http://schemas.microsoft.com/office/drawing/2014/main" id="{41DA036E-3E28-4E11-AF34-938C797C0926}"/>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4AD50E99-847D-4D13-AFB4-79F99BE03F2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45</a:t>
            </a:fld>
            <a:endParaRPr lang="en-IN"/>
          </a:p>
        </p:txBody>
      </p:sp>
      <p:pic>
        <p:nvPicPr>
          <p:cNvPr id="9" name="Picture 2" descr="Text&#10;&#10;Description automatically generated with medium confidence">
            <a:extLst>
              <a:ext uri="{FF2B5EF4-FFF2-40B4-BE49-F238E27FC236}">
                <a16:creationId xmlns:a16="http://schemas.microsoft.com/office/drawing/2014/main" id="{90DDDE57-004B-4C87-8850-C1B15C4DDA99}"/>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554983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CAE83A-CA65-4927-B5E6-67EC51CEEC24}"/>
              </a:ext>
            </a:extLst>
          </p:cNvPr>
          <p:cNvPicPr>
            <a:picLocks noGrp="1" noChangeAspect="1"/>
          </p:cNvPicPr>
          <p:nvPr>
            <p:ph sz="quarter" idx="13"/>
          </p:nvPr>
        </p:nvPicPr>
        <p:blipFill>
          <a:blip r:embed="rId2"/>
          <a:stretch>
            <a:fillRect/>
          </a:stretch>
        </p:blipFill>
        <p:spPr>
          <a:xfrm>
            <a:off x="-1" y="0"/>
            <a:ext cx="5359791" cy="2363372"/>
          </a:xfrm>
        </p:spPr>
      </p:pic>
      <p:sp>
        <p:nvSpPr>
          <p:cNvPr id="4" name="Date Placeholder 3">
            <a:extLst>
              <a:ext uri="{FF2B5EF4-FFF2-40B4-BE49-F238E27FC236}">
                <a16:creationId xmlns:a16="http://schemas.microsoft.com/office/drawing/2014/main" id="{BBEFCF94-B214-4E0D-A744-99CD38265C56}"/>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7278BE7A-230F-4768-999D-BFCF7FE9579D}"/>
              </a:ext>
            </a:extLst>
          </p:cNvPr>
          <p:cNvSpPr>
            <a:spLocks noGrp="1"/>
          </p:cNvSpPr>
          <p:nvPr>
            <p:ph type="sldNum" sz="quarter" idx="12"/>
          </p:nvPr>
        </p:nvSpPr>
        <p:spPr/>
        <p:txBody>
          <a:bodyPr/>
          <a:lstStyle/>
          <a:p>
            <a:fld id="{37E48E4C-F13E-4341-8BD6-7F02BFA6C89B}" type="slidenum">
              <a:rPr lang="en-IN" smtClean="0"/>
              <a:t>46</a:t>
            </a:fld>
            <a:endParaRPr lang="en-IN"/>
          </a:p>
        </p:txBody>
      </p:sp>
      <p:pic>
        <p:nvPicPr>
          <p:cNvPr id="9" name="Picture 8">
            <a:extLst>
              <a:ext uri="{FF2B5EF4-FFF2-40B4-BE49-F238E27FC236}">
                <a16:creationId xmlns:a16="http://schemas.microsoft.com/office/drawing/2014/main" id="{D91D97B4-BCC1-4931-9D1A-3530D6304F35}"/>
              </a:ext>
            </a:extLst>
          </p:cNvPr>
          <p:cNvPicPr>
            <a:picLocks noChangeAspect="1"/>
          </p:cNvPicPr>
          <p:nvPr/>
        </p:nvPicPr>
        <p:blipFill>
          <a:blip r:embed="rId3"/>
          <a:stretch>
            <a:fillRect/>
          </a:stretch>
        </p:blipFill>
        <p:spPr>
          <a:xfrm>
            <a:off x="174453" y="2363372"/>
            <a:ext cx="4420040" cy="4533900"/>
          </a:xfrm>
          <a:prstGeom prst="rect">
            <a:avLst/>
          </a:prstGeom>
        </p:spPr>
      </p:pic>
      <p:pic>
        <p:nvPicPr>
          <p:cNvPr id="11" name="Picture 10">
            <a:extLst>
              <a:ext uri="{FF2B5EF4-FFF2-40B4-BE49-F238E27FC236}">
                <a16:creationId xmlns:a16="http://schemas.microsoft.com/office/drawing/2014/main" id="{7013375F-0102-4BD0-B1EA-E7066E20C0DA}"/>
              </a:ext>
            </a:extLst>
          </p:cNvPr>
          <p:cNvPicPr>
            <a:picLocks noChangeAspect="1"/>
          </p:cNvPicPr>
          <p:nvPr/>
        </p:nvPicPr>
        <p:blipFill>
          <a:blip r:embed="rId4"/>
          <a:stretch>
            <a:fillRect/>
          </a:stretch>
        </p:blipFill>
        <p:spPr>
          <a:xfrm>
            <a:off x="5783141" y="841278"/>
            <a:ext cx="5012238" cy="4781550"/>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753D464D-2BFC-4770-8631-39E1925EADCF}"/>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687425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B11E-6C32-414F-903C-FE85D9C3C5D1}"/>
              </a:ext>
            </a:extLst>
          </p:cNvPr>
          <p:cNvSpPr>
            <a:spLocks noGrp="1"/>
          </p:cNvSpPr>
          <p:nvPr>
            <p:ph type="title"/>
          </p:nvPr>
        </p:nvSpPr>
        <p:spPr>
          <a:xfrm>
            <a:off x="1015621" y="2439585"/>
            <a:ext cx="10515600" cy="1325563"/>
          </a:xfrm>
        </p:spPr>
        <p:txBody>
          <a:bodyPr/>
          <a:lstStyle/>
          <a:p>
            <a:pPr algn="ctr"/>
            <a:r>
              <a:rPr lang="en-US" b="1" dirty="0">
                <a:latin typeface="Amasis MT Pro Black" panose="02040A04050005020304" pitchFamily="18" charset="0"/>
              </a:rPr>
              <a:t>MICROCONTROLLER</a:t>
            </a:r>
          </a:p>
        </p:txBody>
      </p:sp>
      <p:sp>
        <p:nvSpPr>
          <p:cNvPr id="4" name="Date Placeholder 3">
            <a:extLst>
              <a:ext uri="{FF2B5EF4-FFF2-40B4-BE49-F238E27FC236}">
                <a16:creationId xmlns:a16="http://schemas.microsoft.com/office/drawing/2014/main" id="{318BB5DC-D814-4865-97DD-2E1DACC70FE9}"/>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E2371DB6-3800-493D-BA60-5B64FDA56AD9}"/>
              </a:ext>
            </a:extLst>
          </p:cNvPr>
          <p:cNvSpPr>
            <a:spLocks noGrp="1"/>
          </p:cNvSpPr>
          <p:nvPr>
            <p:ph type="sldNum" sz="quarter" idx="12"/>
          </p:nvPr>
        </p:nvSpPr>
        <p:spPr/>
        <p:txBody>
          <a:bodyPr/>
          <a:lstStyle/>
          <a:p>
            <a:fld id="{37E48E4C-F13E-4341-8BD6-7F02BFA6C89B}" type="slidenum">
              <a:rPr lang="en-IN" smtClean="0"/>
              <a:t>47</a:t>
            </a:fld>
            <a:endParaRPr lang="en-IN"/>
          </a:p>
        </p:txBody>
      </p:sp>
    </p:spTree>
    <p:extLst>
      <p:ext uri="{BB962C8B-B14F-4D97-AF65-F5344CB8AC3E}">
        <p14:creationId xmlns:p14="http://schemas.microsoft.com/office/powerpoint/2010/main" val="2174130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E8983-102E-44BD-B792-91450B241CC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500">
                <a:solidFill>
                  <a:srgbClr val="FFFFFF"/>
                </a:solidFill>
              </a:rPr>
              <a:t>8051:Architectural layout</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051 Microcontroller Architecture">
            <a:extLst>
              <a:ext uri="{FF2B5EF4-FFF2-40B4-BE49-F238E27FC236}">
                <a16:creationId xmlns:a16="http://schemas.microsoft.com/office/drawing/2014/main" id="{479380ED-F0A7-4324-ABB3-F824236F34E8}"/>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t="1477" b="7769"/>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A4C9581-29C5-4B06-AB50-BD7A75E5F26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139B526-A106-4890-9EDF-E44FD772FCA0}" type="datetime1">
              <a:rPr lang="en-US">
                <a:solidFill>
                  <a:srgbClr val="FFFFFF"/>
                </a:solidFill>
              </a:rPr>
              <a:pPr defTabSz="457200">
                <a:spcAft>
                  <a:spcPts val="600"/>
                </a:spcAft>
              </a:pPr>
              <a:t>2/24/2022</a:t>
            </a:fld>
            <a:endParaRPr lang="en-US">
              <a:solidFill>
                <a:srgbClr val="FFFFFF"/>
              </a:solidFill>
            </a:endParaRPr>
          </a:p>
        </p:txBody>
      </p:sp>
      <p:sp>
        <p:nvSpPr>
          <p:cNvPr id="5" name="Slide Number Placeholder 4">
            <a:extLst>
              <a:ext uri="{FF2B5EF4-FFF2-40B4-BE49-F238E27FC236}">
                <a16:creationId xmlns:a16="http://schemas.microsoft.com/office/drawing/2014/main" id="{43469E1E-0524-4ACB-96EA-BFA6A4123A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7E48E4C-F13E-4341-8BD6-7F02BFA6C89B}" type="slidenum">
              <a:rPr lang="en-US">
                <a:solidFill>
                  <a:srgbClr val="FFFFFF"/>
                </a:solidFill>
              </a:rPr>
              <a:pPr defTabSz="457200">
                <a:spcAft>
                  <a:spcPts val="600"/>
                </a:spcAft>
              </a:pPr>
              <a:t>48</a:t>
            </a:fld>
            <a:endParaRPr lang="en-US">
              <a:solidFill>
                <a:srgbClr val="FFFFFF"/>
              </a:solidFill>
            </a:endParaRPr>
          </a:p>
        </p:txBody>
      </p:sp>
      <p:pic>
        <p:nvPicPr>
          <p:cNvPr id="9" name="Picture 2" descr="Text&#10;&#10;Description automatically generated with medium confidence">
            <a:extLst>
              <a:ext uri="{FF2B5EF4-FFF2-40B4-BE49-F238E27FC236}">
                <a16:creationId xmlns:a16="http://schemas.microsoft.com/office/drawing/2014/main" id="{6053D42E-FBE6-47D4-A9B8-C3030F23921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612775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9389D3E0-BA02-41D3-B2AC-8FD6AA8939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4AF0D-7431-4531-B675-42B357A25AAF}"/>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a:t>Features supported by 8051:</a:t>
            </a:r>
          </a:p>
        </p:txBody>
      </p:sp>
      <p:pic>
        <p:nvPicPr>
          <p:cNvPr id="7" name="Content Placeholder 6">
            <a:extLst>
              <a:ext uri="{FF2B5EF4-FFF2-40B4-BE49-F238E27FC236}">
                <a16:creationId xmlns:a16="http://schemas.microsoft.com/office/drawing/2014/main" id="{CD62E416-73AA-4C64-905F-A81B6EB1FF13}"/>
              </a:ext>
            </a:extLst>
          </p:cNvPr>
          <p:cNvPicPr>
            <a:picLocks noGrp="1" noChangeAspect="1"/>
          </p:cNvPicPr>
          <p:nvPr>
            <p:ph sz="quarter" idx="13"/>
          </p:nvPr>
        </p:nvPicPr>
        <p:blipFill rotWithShape="1">
          <a:blip r:embed="rId2"/>
          <a:srcRect l="2496" r="2967" b="-2"/>
          <a:stretch/>
        </p:blipFill>
        <p:spPr>
          <a:xfrm>
            <a:off x="5176911" y="720190"/>
            <a:ext cx="6833848" cy="5584353"/>
          </a:xfrm>
          <a:prstGeom prst="rect">
            <a:avLst/>
          </a:prstGeom>
        </p:spPr>
      </p:pic>
      <p:sp>
        <p:nvSpPr>
          <p:cNvPr id="4" name="Date Placeholder 3">
            <a:extLst>
              <a:ext uri="{FF2B5EF4-FFF2-40B4-BE49-F238E27FC236}">
                <a16:creationId xmlns:a16="http://schemas.microsoft.com/office/drawing/2014/main" id="{5E7323E5-CFFC-4376-8E15-E98C02C8EE5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139B526-A106-4890-9EDF-E44FD772FCA0}" type="datetime1">
              <a:rPr lang="en-US" smtClean="0"/>
              <a:pPr defTabSz="457200">
                <a:spcAft>
                  <a:spcPts val="600"/>
                </a:spcAft>
              </a:pPr>
              <a:t>2/24/2022</a:t>
            </a:fld>
            <a:endParaRPr lang="en-US"/>
          </a:p>
        </p:txBody>
      </p:sp>
      <p:sp>
        <p:nvSpPr>
          <p:cNvPr id="5" name="Slide Number Placeholder 4">
            <a:extLst>
              <a:ext uri="{FF2B5EF4-FFF2-40B4-BE49-F238E27FC236}">
                <a16:creationId xmlns:a16="http://schemas.microsoft.com/office/drawing/2014/main" id="{95AFCF77-3348-4A87-8384-233670464F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7E48E4C-F13E-4341-8BD6-7F02BFA6C89B}" type="slidenum">
              <a:rPr lang="en-US" smtClean="0"/>
              <a:pPr defTabSz="457200">
                <a:spcAft>
                  <a:spcPts val="600"/>
                </a:spcAft>
              </a:pPr>
              <a:t>49</a:t>
            </a:fld>
            <a:endParaRPr lang="en-US"/>
          </a:p>
        </p:txBody>
      </p:sp>
      <p:pic>
        <p:nvPicPr>
          <p:cNvPr id="11" name="Picture 2" descr="Text&#10;&#10;Description automatically generated with medium confidence">
            <a:extLst>
              <a:ext uri="{FF2B5EF4-FFF2-40B4-BE49-F238E27FC236}">
                <a16:creationId xmlns:a16="http://schemas.microsoft.com/office/drawing/2014/main" id="{8D49811B-F4CA-4540-9494-2A6544DCD955}"/>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51928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762574-554E-447E-8BB7-9D189C8558EC}"/>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Times New Roman" panose="02020603050405020304" pitchFamily="18" charset="0"/>
                <a:cs typeface="Times New Roman" panose="02020603050405020304" pitchFamily="18" charset="0"/>
              </a:rPr>
              <a:t>What is a Sensor?</a:t>
            </a:r>
          </a:p>
        </p:txBody>
      </p:sp>
      <p:sp>
        <p:nvSpPr>
          <p:cNvPr id="3" name="Content Placeholder 2">
            <a:extLst>
              <a:ext uri="{FF2B5EF4-FFF2-40B4-BE49-F238E27FC236}">
                <a16:creationId xmlns:a16="http://schemas.microsoft.com/office/drawing/2014/main" id="{F7683838-7F0D-472C-9FC0-3E586AB0527B}"/>
              </a:ext>
            </a:extLst>
          </p:cNvPr>
          <p:cNvSpPr>
            <a:spLocks noGrp="1"/>
          </p:cNvSpPr>
          <p:nvPr>
            <p:ph idx="1"/>
          </p:nvPr>
        </p:nvSpPr>
        <p:spPr>
          <a:xfrm>
            <a:off x="4677057" y="923013"/>
            <a:ext cx="6848715" cy="2484884"/>
          </a:xfrm>
        </p:spPr>
        <p:txBody>
          <a:bodyPr anchor="ctr">
            <a:normAutofit/>
          </a:bodyPr>
          <a:lstStyle/>
          <a:p>
            <a:r>
              <a:rPr lang="en-US" sz="1900" dirty="0">
                <a:latin typeface="Times New Roman" panose="02020603050405020304" pitchFamily="18" charset="0"/>
                <a:cs typeface="Times New Roman" panose="02020603050405020304" pitchFamily="18" charset="0"/>
              </a:rPr>
              <a:t>Sensor as an input device which provides an output (signal) with respect toa specific physical quantity(input).</a:t>
            </a:r>
          </a:p>
          <a:p>
            <a:r>
              <a:rPr lang="en-US" sz="1900" dirty="0">
                <a:latin typeface="Times New Roman" panose="02020603050405020304" pitchFamily="18" charset="0"/>
                <a:cs typeface="Times New Roman" panose="02020603050405020304" pitchFamily="18" charset="0"/>
              </a:rPr>
              <a:t>The term “Input Device” in the definition of a sensor means that it is part of a bigger system which provides input to a main control system (like a processor or  a microcontroller).</a:t>
            </a:r>
          </a:p>
          <a:p>
            <a:r>
              <a:rPr lang="en-US" sz="1900" dirty="0">
                <a:latin typeface="Times New Roman" panose="02020603050405020304" pitchFamily="18" charset="0"/>
                <a:cs typeface="Times New Roman" panose="02020603050405020304" pitchFamily="18" charset="0"/>
              </a:rPr>
              <a:t>Another unique definition of a sensor is as follows: it is a device that converts signals from one energy domain to electrical domain.</a:t>
            </a:r>
          </a:p>
        </p:txBody>
      </p:sp>
      <p:pic>
        <p:nvPicPr>
          <p:cNvPr id="5" name="Picture 4">
            <a:extLst>
              <a:ext uri="{FF2B5EF4-FFF2-40B4-BE49-F238E27FC236}">
                <a16:creationId xmlns:a16="http://schemas.microsoft.com/office/drawing/2014/main" id="{67689E77-7C39-4AF0-B6F5-A36FB84D7593}"/>
              </a:ext>
            </a:extLst>
          </p:cNvPr>
          <p:cNvPicPr>
            <a:picLocks noChangeAspect="1"/>
          </p:cNvPicPr>
          <p:nvPr/>
        </p:nvPicPr>
        <p:blipFill>
          <a:blip r:embed="rId2"/>
          <a:stretch>
            <a:fillRect/>
          </a:stretch>
        </p:blipFill>
        <p:spPr>
          <a:xfrm>
            <a:off x="4273158" y="3599752"/>
            <a:ext cx="7656512" cy="3012063"/>
          </a:xfrm>
          <a:prstGeom prst="rect">
            <a:avLst/>
          </a:prstGeom>
        </p:spPr>
      </p:pic>
      <p:sp>
        <p:nvSpPr>
          <p:cNvPr id="4" name="Date Placeholder 3">
            <a:extLst>
              <a:ext uri="{FF2B5EF4-FFF2-40B4-BE49-F238E27FC236}">
                <a16:creationId xmlns:a16="http://schemas.microsoft.com/office/drawing/2014/main" id="{30EF28DF-BE4E-4C85-8737-2E3B55571BBD}"/>
              </a:ext>
            </a:extLst>
          </p:cNvPr>
          <p:cNvSpPr>
            <a:spLocks noGrp="1"/>
          </p:cNvSpPr>
          <p:nvPr>
            <p:ph type="dt" sz="half" idx="10"/>
          </p:nvPr>
        </p:nvSpPr>
        <p:spPr/>
        <p:txBody>
          <a:bodyPr/>
          <a:lstStyle/>
          <a:p>
            <a:fld id="{8D16665B-DB66-4421-A07B-274F43313192}" type="datetime1">
              <a:rPr lang="en-US" smtClean="0"/>
              <a:t>2/24/2022</a:t>
            </a:fld>
            <a:endParaRPr lang="en-US"/>
          </a:p>
        </p:txBody>
      </p:sp>
      <p:sp>
        <p:nvSpPr>
          <p:cNvPr id="6" name="Slide Number Placeholder 5">
            <a:extLst>
              <a:ext uri="{FF2B5EF4-FFF2-40B4-BE49-F238E27FC236}">
                <a16:creationId xmlns:a16="http://schemas.microsoft.com/office/drawing/2014/main" id="{8BB8371D-A6CA-4191-86D2-22751FD9D692}"/>
              </a:ext>
            </a:extLst>
          </p:cNvPr>
          <p:cNvSpPr>
            <a:spLocks noGrp="1"/>
          </p:cNvSpPr>
          <p:nvPr>
            <p:ph type="sldNum" sz="quarter" idx="12"/>
          </p:nvPr>
        </p:nvSpPr>
        <p:spPr/>
        <p:txBody>
          <a:bodyPr/>
          <a:lstStyle/>
          <a:p>
            <a:fld id="{63366D9F-73C9-44CE-A971-8845CBD5657B}" type="slidenum">
              <a:rPr lang="en-US" smtClean="0"/>
              <a:t>5</a:t>
            </a:fld>
            <a:endParaRPr lang="en-US"/>
          </a:p>
        </p:txBody>
      </p:sp>
      <p:pic>
        <p:nvPicPr>
          <p:cNvPr id="8" name="Picture 2">
            <a:extLst>
              <a:ext uri="{FF2B5EF4-FFF2-40B4-BE49-F238E27FC236}">
                <a16:creationId xmlns:a16="http://schemas.microsoft.com/office/drawing/2014/main" id="{CAF2473E-82A8-4225-935C-B7FF39AAA5AA}"/>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44163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6F089-CA99-4265-83D0-68D52EB775FF}"/>
              </a:ext>
            </a:extLst>
          </p:cNvPr>
          <p:cNvSpPr>
            <a:spLocks noGrp="1"/>
          </p:cNvSpPr>
          <p:nvPr>
            <p:ph type="title"/>
          </p:nvPr>
        </p:nvSpPr>
        <p:spPr>
          <a:xfrm>
            <a:off x="630936" y="640080"/>
            <a:ext cx="4818888" cy="1481328"/>
          </a:xfrm>
        </p:spPr>
        <p:txBody>
          <a:bodyPr anchor="b">
            <a:normAutofit/>
          </a:bodyPr>
          <a:lstStyle/>
          <a:p>
            <a:r>
              <a:rPr lang="en-US" sz="3000"/>
              <a:t>Specifications of 8051 microcontroller &amp; its family </a:t>
            </a:r>
          </a:p>
        </p:txBody>
      </p:sp>
      <p:sp>
        <p:nvSpPr>
          <p:cNvPr id="13" name="sketch line">
            <a:extLst>
              <a:ext uri="{FF2B5EF4-FFF2-40B4-BE49-F238E27FC236}">
                <a16:creationId xmlns:a16="http://schemas.microsoft.com/office/drawing/2014/main" id="{650D18FE-0824-4A46-B22C-A86B52E578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C5A4B-B7DA-43FD-9DD3-3ADE374B2AC9}"/>
              </a:ext>
            </a:extLst>
          </p:cNvPr>
          <p:cNvSpPr>
            <a:spLocks noGrp="1"/>
          </p:cNvSpPr>
          <p:nvPr>
            <p:ph sz="quarter" idx="13"/>
          </p:nvPr>
        </p:nvSpPr>
        <p:spPr>
          <a:xfrm>
            <a:off x="630936" y="2660904"/>
            <a:ext cx="4818888" cy="3547872"/>
          </a:xfrm>
        </p:spPr>
        <p:txBody>
          <a:bodyPr anchor="t">
            <a:normAutofit/>
          </a:bodyPr>
          <a:lstStyle/>
          <a:p>
            <a:r>
              <a:rPr lang="en-US" sz="1700" dirty="0">
                <a:latin typeface="Times New Roman" panose="02020603050405020304" pitchFamily="18" charset="0"/>
                <a:cs typeface="Times New Roman" panose="02020603050405020304" pitchFamily="18" charset="0"/>
              </a:rPr>
              <a:t>8052 is regraded as a developed version of 8051.</a:t>
            </a:r>
          </a:p>
          <a:p>
            <a:r>
              <a:rPr lang="en-US" sz="1700" dirty="0">
                <a:latin typeface="Times New Roman" panose="02020603050405020304" pitchFamily="18" charset="0"/>
                <a:cs typeface="Times New Roman" panose="02020603050405020304" pitchFamily="18" charset="0"/>
              </a:rPr>
              <a:t>8031 is not as good as the other two as there is no in-built ROM available.</a:t>
            </a:r>
          </a:p>
          <a:p>
            <a:r>
              <a:rPr lang="en-US" sz="1700" dirty="0">
                <a:latin typeface="Times New Roman" panose="02020603050405020304" pitchFamily="18" charset="0"/>
                <a:cs typeface="Times New Roman" panose="02020603050405020304" pitchFamily="18" charset="0"/>
              </a:rPr>
              <a:t>Though intel manufactured 8051 it has permitted other companies to manufacture 8051 having a compatible instruction set.</a:t>
            </a:r>
          </a:p>
          <a:p>
            <a:r>
              <a:rPr lang="en-US" sz="1700" dirty="0">
                <a:latin typeface="Times New Roman" panose="02020603050405020304" pitchFamily="18" charset="0"/>
                <a:cs typeface="Times New Roman" panose="02020603050405020304" pitchFamily="18" charset="0"/>
              </a:rPr>
              <a:t>Many organizations sch as Atmel ,Dallas Semiconductors ,Analog Devices &amp; Texas instruments are also into 8051 production and distribution which supports same instruction set and features.</a:t>
            </a:r>
          </a:p>
        </p:txBody>
      </p:sp>
      <p:pic>
        <p:nvPicPr>
          <p:cNvPr id="6" name="Content Placeholder 6">
            <a:extLst>
              <a:ext uri="{FF2B5EF4-FFF2-40B4-BE49-F238E27FC236}">
                <a16:creationId xmlns:a16="http://schemas.microsoft.com/office/drawing/2014/main" id="{7A10A84D-F052-4B00-BE51-6BF4933452BD}"/>
              </a:ext>
            </a:extLst>
          </p:cNvPr>
          <p:cNvPicPr>
            <a:picLocks noChangeAspect="1"/>
          </p:cNvPicPr>
          <p:nvPr/>
        </p:nvPicPr>
        <p:blipFill rotWithShape="1">
          <a:blip r:embed="rId2"/>
          <a:srcRect r="-1" b="391"/>
          <a:stretch/>
        </p:blipFill>
        <p:spPr>
          <a:xfrm>
            <a:off x="6099048" y="2273517"/>
            <a:ext cx="5458968" cy="2607972"/>
          </a:xfrm>
          <a:prstGeom prst="rect">
            <a:avLst/>
          </a:prstGeom>
        </p:spPr>
      </p:pic>
      <p:sp>
        <p:nvSpPr>
          <p:cNvPr id="4" name="Date Placeholder 3">
            <a:extLst>
              <a:ext uri="{FF2B5EF4-FFF2-40B4-BE49-F238E27FC236}">
                <a16:creationId xmlns:a16="http://schemas.microsoft.com/office/drawing/2014/main" id="{D5CC1D6C-B7D0-4D0F-8830-0896F26A5AE9}"/>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04437C37-F554-4CA1-A204-72E2B6D96F6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50</a:t>
            </a:fld>
            <a:endParaRPr lang="en-IN"/>
          </a:p>
        </p:txBody>
      </p:sp>
      <p:pic>
        <p:nvPicPr>
          <p:cNvPr id="9" name="Picture 2" descr="Text&#10;&#10;Description automatically generated with medium confidence">
            <a:extLst>
              <a:ext uri="{FF2B5EF4-FFF2-40B4-BE49-F238E27FC236}">
                <a16:creationId xmlns:a16="http://schemas.microsoft.com/office/drawing/2014/main" id="{C057828E-68B1-4778-88A2-A444A41BB640}"/>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507087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77C8D-39E1-4A8F-BC76-F4167CB292B0}"/>
              </a:ext>
            </a:extLst>
          </p:cNvPr>
          <p:cNvSpPr>
            <a:spLocks noGrp="1"/>
          </p:cNvSpPr>
          <p:nvPr>
            <p:ph sz="quarter" idx="13"/>
          </p:nvPr>
        </p:nvSpPr>
        <p:spPr>
          <a:xfrm>
            <a:off x="838200" y="341313"/>
            <a:ext cx="10226675" cy="5449888"/>
          </a:xfrm>
        </p:spPr>
        <p:txBody>
          <a:bodyPr/>
          <a:lstStyle/>
          <a:p>
            <a:r>
              <a:rPr lang="en-US" dirty="0"/>
              <a:t>There are two broad categories of memory</a:t>
            </a:r>
          </a:p>
          <a:p>
            <a:pPr marL="0" indent="0">
              <a:buNone/>
            </a:pPr>
            <a:r>
              <a:rPr lang="en-US" dirty="0"/>
              <a:t>1.Program memory.</a:t>
            </a:r>
          </a:p>
          <a:p>
            <a:pPr marL="0" indent="0">
              <a:buNone/>
            </a:pPr>
            <a:r>
              <a:rPr lang="en-US" dirty="0"/>
              <a:t>2.Data Memory.</a:t>
            </a:r>
          </a:p>
          <a:p>
            <a:pPr marL="0" indent="0">
              <a:buNone/>
            </a:pPr>
            <a:r>
              <a:rPr lang="en-US" b="1" dirty="0"/>
              <a:t>Program Memory:</a:t>
            </a:r>
          </a:p>
          <a:p>
            <a:pPr>
              <a:buFont typeface="Wingdings" panose="05000000000000000000" pitchFamily="2" charset="2"/>
              <a:buChar char="Ø"/>
            </a:pPr>
            <a:r>
              <a:rPr lang="en-US" sz="2400" b="0" i="0" dirty="0">
                <a:solidFill>
                  <a:srgbClr val="202124"/>
                </a:solidFill>
                <a:effectLst/>
                <a:latin typeface="Times New Roman" panose="02020603050405020304" pitchFamily="18" charset="0"/>
                <a:cs typeface="Times New Roman" panose="02020603050405020304" pitchFamily="18" charset="0"/>
              </a:rPr>
              <a:t>Program memory typically refers to </a:t>
            </a:r>
            <a:r>
              <a:rPr lang="en-US" sz="2400" b="1" i="0" dirty="0">
                <a:solidFill>
                  <a:srgbClr val="202124"/>
                </a:solidFill>
                <a:effectLst/>
                <a:latin typeface="Times New Roman" panose="02020603050405020304" pitchFamily="18" charset="0"/>
                <a:cs typeface="Times New Roman" panose="02020603050405020304" pitchFamily="18" charset="0"/>
              </a:rPr>
              <a:t>flash memory when it is used to hold the program (instructions)</a:t>
            </a: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400" b="0" i="0" dirty="0">
                <a:solidFill>
                  <a:srgbClr val="202124"/>
                </a:solidFill>
                <a:effectLst/>
                <a:latin typeface="Times New Roman" panose="02020603050405020304" pitchFamily="18" charset="0"/>
                <a:cs typeface="Times New Roman" panose="02020603050405020304" pitchFamily="18" charset="0"/>
              </a:rPr>
              <a:t>Program memory is </a:t>
            </a:r>
            <a:r>
              <a:rPr lang="en-US" sz="2400" b="1" i="0" dirty="0">
                <a:solidFill>
                  <a:srgbClr val="202124"/>
                </a:solidFill>
                <a:effectLst/>
                <a:latin typeface="Times New Roman" panose="02020603050405020304" pitchFamily="18" charset="0"/>
                <a:cs typeface="Times New Roman" panose="02020603050405020304" pitchFamily="18" charset="0"/>
              </a:rPr>
              <a:t>a non-volatile memory.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Program memory may also refer to a hard drive or solid state drive (SSD).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used to store Boot up programs , interrupt service routines(ISR) &amp; Macro functions.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8051,a 4k byte of internal program memory is available.</a:t>
            </a:r>
          </a:p>
        </p:txBody>
      </p:sp>
      <p:sp>
        <p:nvSpPr>
          <p:cNvPr id="4" name="Date Placeholder 3">
            <a:extLst>
              <a:ext uri="{FF2B5EF4-FFF2-40B4-BE49-F238E27FC236}">
                <a16:creationId xmlns:a16="http://schemas.microsoft.com/office/drawing/2014/main" id="{8B0E0424-299E-488C-B7D1-2D3AD60BFF44}"/>
              </a:ext>
            </a:extLst>
          </p:cNvPr>
          <p:cNvSpPr>
            <a:spLocks noGrp="1"/>
          </p:cNvSpPr>
          <p:nvPr>
            <p:ph type="dt" sz="half" idx="10"/>
          </p:nvPr>
        </p:nvSpPr>
        <p:spPr>
          <a:xfrm>
            <a:off x="838200" y="6356350"/>
            <a:ext cx="2743200" cy="365125"/>
          </a:xfrm>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1F5D309D-5022-4755-B319-3C2741E7DF76}"/>
              </a:ext>
            </a:extLst>
          </p:cNvPr>
          <p:cNvSpPr>
            <a:spLocks noGrp="1"/>
          </p:cNvSpPr>
          <p:nvPr>
            <p:ph type="sldNum" sz="quarter" idx="12"/>
          </p:nvPr>
        </p:nvSpPr>
        <p:spPr>
          <a:xfrm>
            <a:off x="8610600" y="6356350"/>
            <a:ext cx="2743200" cy="365125"/>
          </a:xfrm>
        </p:spPr>
        <p:txBody>
          <a:bodyPr/>
          <a:lstStyle/>
          <a:p>
            <a:fld id="{37E48E4C-F13E-4341-8BD6-7F02BFA6C89B}" type="slidenum">
              <a:rPr lang="en-IN" smtClean="0"/>
              <a:t>51</a:t>
            </a:fld>
            <a:endParaRPr lang="en-IN"/>
          </a:p>
        </p:txBody>
      </p:sp>
      <p:pic>
        <p:nvPicPr>
          <p:cNvPr id="6" name="Picture 2" descr="Text&#10;&#10;Description automatically generated with medium confidence">
            <a:extLst>
              <a:ext uri="{FF2B5EF4-FFF2-40B4-BE49-F238E27FC236}">
                <a16:creationId xmlns:a16="http://schemas.microsoft.com/office/drawing/2014/main" id="{3DCE805C-43EA-4432-9B66-FE034A5A5B84}"/>
              </a:ext>
            </a:extLst>
          </p:cNvPr>
          <p:cNvPicPr>
            <a:picLocks noChangeAspect="1" noChangeArrowheads="1"/>
          </p:cNvPicPr>
          <p:nvPr/>
        </p:nvPicPr>
        <p:blipFill>
          <a:blip r:embed="rId2"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469826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28818-70D6-4830-B214-28CCB1479CA2}"/>
              </a:ext>
            </a:extLst>
          </p:cNvPr>
          <p:cNvSpPr>
            <a:spLocks noGrp="1"/>
          </p:cNvSpPr>
          <p:nvPr>
            <p:ph type="title"/>
          </p:nvPr>
        </p:nvSpPr>
        <p:spPr>
          <a:xfrm>
            <a:off x="1136397" y="248801"/>
            <a:ext cx="5323715" cy="965850"/>
          </a:xfrm>
        </p:spPr>
        <p:txBody>
          <a:bodyPr anchor="b">
            <a:normAutofit/>
          </a:bodyPr>
          <a:lstStyle/>
          <a:p>
            <a:pPr algn="ctr"/>
            <a:r>
              <a:rPr lang="en-US" sz="4000" dirty="0">
                <a:latin typeface="Times New Roman" panose="02020603050405020304" pitchFamily="18" charset="0"/>
                <a:cs typeface="Times New Roman" panose="02020603050405020304" pitchFamily="18" charset="0"/>
              </a:rPr>
              <a:t>Data Memory</a:t>
            </a:r>
          </a:p>
        </p:txBody>
      </p:sp>
      <p:sp>
        <p:nvSpPr>
          <p:cNvPr id="3" name="Content Placeholder 2">
            <a:extLst>
              <a:ext uri="{FF2B5EF4-FFF2-40B4-BE49-F238E27FC236}">
                <a16:creationId xmlns:a16="http://schemas.microsoft.com/office/drawing/2014/main" id="{044BEEC4-2A4C-4F6F-ACAB-60F0854FDFFB}"/>
              </a:ext>
            </a:extLst>
          </p:cNvPr>
          <p:cNvSpPr>
            <a:spLocks noGrp="1"/>
          </p:cNvSpPr>
          <p:nvPr>
            <p:ph sz="quarter" idx="13"/>
          </p:nvPr>
        </p:nvSpPr>
        <p:spPr>
          <a:xfrm>
            <a:off x="945503" y="1463452"/>
            <a:ext cx="5514609" cy="4995926"/>
          </a:xfrm>
        </p:spPr>
        <p:txBody>
          <a:bodyPr anchor="t">
            <a:normAutofit/>
          </a:bodyPr>
          <a:lstStyle/>
          <a:p>
            <a:pPr algn="just"/>
            <a:r>
              <a:rPr lang="en-US" sz="1800" b="0" i="0" dirty="0">
                <a:effectLst/>
                <a:latin typeface="Times New Roman" panose="02020603050405020304" pitchFamily="18" charset="0"/>
                <a:cs typeface="Times New Roman" panose="02020603050405020304" pitchFamily="18" charset="0"/>
              </a:rPr>
              <a:t>The data RAM (Random Access Memory) is the </a:t>
            </a:r>
            <a:r>
              <a:rPr lang="en-US" sz="1800" b="1" i="0" dirty="0">
                <a:effectLst/>
                <a:latin typeface="Times New Roman" panose="02020603050405020304" pitchFamily="18" charset="0"/>
                <a:cs typeface="Times New Roman" panose="02020603050405020304" pitchFamily="18" charset="0"/>
              </a:rPr>
              <a:t>data space that is used for temporarily storing constant and variable values</a:t>
            </a:r>
            <a:r>
              <a:rPr lang="en-US" sz="1800" b="0" i="0" dirty="0">
                <a:effectLst/>
                <a:latin typeface="Times New Roman" panose="02020603050405020304" pitchFamily="18" charset="0"/>
                <a:cs typeface="Times New Roman" panose="02020603050405020304" pitchFamily="18" charset="0"/>
              </a:rPr>
              <a:t> that are used by the microcontroller during normal program execution. </a:t>
            </a:r>
          </a:p>
          <a:p>
            <a:pPr algn="just"/>
            <a:r>
              <a:rPr lang="en-US" sz="1800" dirty="0">
                <a:latin typeface="Times New Roman" panose="02020603050405020304" pitchFamily="18" charset="0"/>
                <a:cs typeface="Times New Roman" panose="02020603050405020304" pitchFamily="18" charset="0"/>
              </a:rPr>
              <a:t>Here we will see the data memory structures of 8051 microcontroller. The internal data memory of 8051 is divided into two groups. These are a set of eight registers, and a scratch pad memory. These eight registers are R0 to R7. The address range 00H to 07H is used to access the registers, and the rest are scratch pad memory.</a:t>
            </a:r>
          </a:p>
          <a:p>
            <a:pPr algn="just"/>
            <a:r>
              <a:rPr lang="en-US" sz="1800" dirty="0">
                <a:latin typeface="Times New Roman" panose="02020603050405020304" pitchFamily="18" charset="0"/>
                <a:cs typeface="Times New Roman" panose="02020603050405020304" pitchFamily="18" charset="0"/>
              </a:rPr>
              <a:t>8051 Provides four register bank, but only one register bank can be used at any point of time. To select the register bank, two bits of PSW (Program Status Word) are used.</a:t>
            </a:r>
          </a:p>
          <a:p>
            <a:endParaRPr lang="en-US" sz="16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13A4FA-24A5-41ED-A534-3807D1B2F3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3944F27-CA70-4E84-A51A-E6BF895589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18F9BF2-5949-4EE5-BC80-43A456756063}"/>
              </a:ext>
            </a:extLst>
          </p:cNvPr>
          <p:cNvPicPr>
            <a:picLocks noChangeAspect="1"/>
          </p:cNvPicPr>
          <p:nvPr/>
        </p:nvPicPr>
        <p:blipFill>
          <a:blip r:embed="rId2"/>
          <a:stretch>
            <a:fillRect/>
          </a:stretch>
        </p:blipFill>
        <p:spPr>
          <a:xfrm>
            <a:off x="7075967" y="2256346"/>
            <a:ext cx="4170530" cy="2377201"/>
          </a:xfrm>
          <a:prstGeom prst="rect">
            <a:avLst/>
          </a:prstGeom>
        </p:spPr>
      </p:pic>
      <p:sp>
        <p:nvSpPr>
          <p:cNvPr id="4" name="Date Placeholder 3">
            <a:extLst>
              <a:ext uri="{FF2B5EF4-FFF2-40B4-BE49-F238E27FC236}">
                <a16:creationId xmlns:a16="http://schemas.microsoft.com/office/drawing/2014/main" id="{5E47DC68-0BCB-4893-9C20-0AD74FC88921}"/>
              </a:ext>
            </a:extLst>
          </p:cNvPr>
          <p:cNvSpPr>
            <a:spLocks noGrp="1"/>
          </p:cNvSpPr>
          <p:nvPr>
            <p:ph type="dt" sz="half" idx="10"/>
          </p:nvPr>
        </p:nvSpPr>
        <p:spPr>
          <a:xfrm>
            <a:off x="8961120" y="6459378"/>
            <a:ext cx="2743200" cy="365125"/>
          </a:xfrm>
        </p:spPr>
        <p:txBody>
          <a:bodyPr>
            <a:normAutofit/>
          </a:bodyPr>
          <a:lstStyle/>
          <a:p>
            <a:pPr algn="r">
              <a:spcAft>
                <a:spcPts val="600"/>
              </a:spcAft>
            </a:pPr>
            <a:fld id="{9139B526-A106-4890-9EDF-E44FD772FCA0}" type="datetime1">
              <a:rPr lang="en-US" sz="1100">
                <a:solidFill>
                  <a:srgbClr val="FFFFFF"/>
                </a:solidFill>
              </a:rPr>
              <a:pPr algn="r">
                <a:spcAft>
                  <a:spcPts val="600"/>
                </a:spcAft>
              </a:pPr>
              <a:t>2/24/2022</a:t>
            </a:fld>
            <a:endParaRPr lang="en-IN" sz="1100">
              <a:solidFill>
                <a:srgbClr val="FFFFFF"/>
              </a:solidFill>
            </a:endParaRPr>
          </a:p>
        </p:txBody>
      </p:sp>
      <p:sp>
        <p:nvSpPr>
          <p:cNvPr id="5" name="Slide Number Placeholder 4">
            <a:extLst>
              <a:ext uri="{FF2B5EF4-FFF2-40B4-BE49-F238E27FC236}">
                <a16:creationId xmlns:a16="http://schemas.microsoft.com/office/drawing/2014/main" id="{5DD4C326-671F-4812-9003-5729895A2C91}"/>
              </a:ext>
            </a:extLst>
          </p:cNvPr>
          <p:cNvSpPr>
            <a:spLocks noGrp="1"/>
          </p:cNvSpPr>
          <p:nvPr>
            <p:ph type="sldNum" sz="quarter" idx="12"/>
          </p:nvPr>
        </p:nvSpPr>
        <p:spPr>
          <a:xfrm>
            <a:off x="11704320" y="6459378"/>
            <a:ext cx="448056" cy="365125"/>
          </a:xfrm>
        </p:spPr>
        <p:txBody>
          <a:bodyPr>
            <a:normAutofit/>
          </a:bodyPr>
          <a:lstStyle/>
          <a:p>
            <a:pPr>
              <a:spcAft>
                <a:spcPts val="600"/>
              </a:spcAft>
            </a:pPr>
            <a:fld id="{37E48E4C-F13E-4341-8BD6-7F02BFA6C89B}" type="slidenum">
              <a:rPr lang="en-IN" sz="1100">
                <a:solidFill>
                  <a:srgbClr val="FFFFFF"/>
                </a:solidFill>
              </a:rPr>
              <a:pPr>
                <a:spcAft>
                  <a:spcPts val="600"/>
                </a:spcAft>
              </a:pPr>
              <a:t>52</a:t>
            </a:fld>
            <a:endParaRPr lang="en-IN" sz="1100">
              <a:solidFill>
                <a:srgbClr val="FFFFFF"/>
              </a:solidFill>
            </a:endParaRPr>
          </a:p>
        </p:txBody>
      </p:sp>
      <p:pic>
        <p:nvPicPr>
          <p:cNvPr id="13" name="Picture 2" descr="Text&#10;&#10;Description automatically generated with medium confidence">
            <a:extLst>
              <a:ext uri="{FF2B5EF4-FFF2-40B4-BE49-F238E27FC236}">
                <a16:creationId xmlns:a16="http://schemas.microsoft.com/office/drawing/2014/main" id="{82CAFEB3-43AC-43F6-B2DD-2911F2AA40D4}"/>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743209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3">
            <a:extLst>
              <a:ext uri="{FF2B5EF4-FFF2-40B4-BE49-F238E27FC236}">
                <a16:creationId xmlns:a16="http://schemas.microsoft.com/office/drawing/2014/main" id="{8F7AFB9A-7364-478C-B48B-8523CDD9AE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35">
            <a:extLst>
              <a:ext uri="{FF2B5EF4-FFF2-40B4-BE49-F238E27FC236}">
                <a16:creationId xmlns:a16="http://schemas.microsoft.com/office/drawing/2014/main" id="{36678033-86B6-40E6-BE90-78D8ED4E3A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37">
            <a:extLst>
              <a:ext uri="{FF2B5EF4-FFF2-40B4-BE49-F238E27FC236}">
                <a16:creationId xmlns:a16="http://schemas.microsoft.com/office/drawing/2014/main" id="{D2542E1A-076E-4A34-BB67-2BF961754E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5ED0D0-339D-4589-BB62-9315C7A7F24A}"/>
              </a:ext>
            </a:extLst>
          </p:cNvPr>
          <p:cNvSpPr>
            <a:spLocks noGrp="1"/>
          </p:cNvSpPr>
          <p:nvPr>
            <p:ph type="title"/>
          </p:nvPr>
        </p:nvSpPr>
        <p:spPr>
          <a:xfrm>
            <a:off x="438913" y="602059"/>
            <a:ext cx="2160167" cy="1501061"/>
          </a:xfrm>
        </p:spPr>
        <p:txBody>
          <a:bodyPr vert="horz" lIns="91440" tIns="45720" rIns="91440" bIns="45720" rtlCol="0" anchor="ctr">
            <a:normAutofit/>
          </a:bodyPr>
          <a:lstStyle/>
          <a:p>
            <a:r>
              <a:rPr lang="en-US" sz="3400" b="1"/>
              <a:t>Data Memory</a:t>
            </a:r>
            <a:endParaRPr lang="en-US" sz="3400" b="1" dirty="0"/>
          </a:p>
        </p:txBody>
      </p:sp>
      <p:sp>
        <p:nvSpPr>
          <p:cNvPr id="46" name="Rectangle 39">
            <a:extLst>
              <a:ext uri="{FF2B5EF4-FFF2-40B4-BE49-F238E27FC236}">
                <a16:creationId xmlns:a16="http://schemas.microsoft.com/office/drawing/2014/main" id="{75C56826-D4E5-42ED-8529-079651CB30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82095FCE-EF05-4443-B97A-85DEE3A5CA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Table&#10;&#10;Description automatically generated">
            <a:extLst>
              <a:ext uri="{FF2B5EF4-FFF2-40B4-BE49-F238E27FC236}">
                <a16:creationId xmlns:a16="http://schemas.microsoft.com/office/drawing/2014/main" id="{E4D64D91-1742-437C-8328-97115D9FEFB6}"/>
              </a:ext>
            </a:extLst>
          </p:cNvPr>
          <p:cNvPicPr>
            <a:picLocks noChangeAspect="1"/>
          </p:cNvPicPr>
          <p:nvPr/>
        </p:nvPicPr>
        <p:blipFill>
          <a:blip r:embed="rId2"/>
          <a:stretch>
            <a:fillRect/>
          </a:stretch>
        </p:blipFill>
        <p:spPr>
          <a:xfrm>
            <a:off x="6617368" y="701565"/>
            <a:ext cx="5135719" cy="2727435"/>
          </a:xfrm>
          <a:prstGeom prst="rect">
            <a:avLst/>
          </a:prstGeom>
        </p:spPr>
      </p:pic>
      <p:pic>
        <p:nvPicPr>
          <p:cNvPr id="7" name="Content Placeholder 6" descr="Table&#10;&#10;Description automatically generated">
            <a:extLst>
              <a:ext uri="{FF2B5EF4-FFF2-40B4-BE49-F238E27FC236}">
                <a16:creationId xmlns:a16="http://schemas.microsoft.com/office/drawing/2014/main" id="{1BE9883D-CC12-4F9C-9034-AA660CBA9AC9}"/>
              </a:ext>
            </a:extLst>
          </p:cNvPr>
          <p:cNvPicPr>
            <a:picLocks noGrp="1" noChangeAspect="1"/>
          </p:cNvPicPr>
          <p:nvPr>
            <p:ph sz="quarter" idx="13"/>
          </p:nvPr>
        </p:nvPicPr>
        <p:blipFill>
          <a:blip r:embed="rId3"/>
          <a:stretch>
            <a:fillRect/>
          </a:stretch>
        </p:blipFill>
        <p:spPr>
          <a:xfrm>
            <a:off x="6551034" y="3778399"/>
            <a:ext cx="5202053" cy="2022794"/>
          </a:xfrm>
          <a:prstGeom prst="rect">
            <a:avLst/>
          </a:prstGeom>
        </p:spPr>
      </p:pic>
      <p:sp>
        <p:nvSpPr>
          <p:cNvPr id="4" name="Date Placeholder 3">
            <a:extLst>
              <a:ext uri="{FF2B5EF4-FFF2-40B4-BE49-F238E27FC236}">
                <a16:creationId xmlns:a16="http://schemas.microsoft.com/office/drawing/2014/main" id="{D08CC4AD-9012-4BE9-9687-57215C9E7263}"/>
              </a:ext>
            </a:extLst>
          </p:cNvPr>
          <p:cNvSpPr>
            <a:spLocks noGrp="1"/>
          </p:cNvSpPr>
          <p:nvPr>
            <p:ph type="dt" sz="half" idx="10"/>
          </p:nvPr>
        </p:nvSpPr>
        <p:spPr>
          <a:xfrm>
            <a:off x="438912" y="6356350"/>
            <a:ext cx="2743200" cy="365125"/>
          </a:xfrm>
        </p:spPr>
        <p:txBody>
          <a:bodyPr vert="horz" lIns="91440" tIns="45720" rIns="91440" bIns="45720" rtlCol="0" anchor="ctr">
            <a:normAutofit/>
          </a:bodyPr>
          <a:lstStyle/>
          <a:p>
            <a:pPr>
              <a:spcAft>
                <a:spcPts val="600"/>
              </a:spcAft>
            </a:pPr>
            <a:fld id="{9139B526-A106-4890-9EDF-E44FD772FCA0}" type="datetime1">
              <a:rPr lang="en-US" smtClean="0">
                <a:solidFill>
                  <a:schemeClr val="tx1">
                    <a:lumMod val="50000"/>
                    <a:lumOff val="50000"/>
                  </a:schemeClr>
                </a:solidFill>
              </a:rPr>
              <a:pPr>
                <a:spcAft>
                  <a:spcPts val="600"/>
                </a:spcAft>
              </a:pPr>
              <a:t>2/24/2022</a:t>
            </a:fld>
            <a:endParaRPr lang="en-US">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C986B2DD-1AD6-48D8-991F-545E52C7DD02}"/>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37E48E4C-F13E-4341-8BD6-7F02BFA6C89B}" type="slidenum">
              <a:rPr lang="en-US" smtClean="0">
                <a:solidFill>
                  <a:schemeClr val="tx1">
                    <a:lumMod val="50000"/>
                    <a:lumOff val="50000"/>
                  </a:schemeClr>
                </a:solidFill>
              </a:rPr>
              <a:pPr>
                <a:spcAft>
                  <a:spcPts val="600"/>
                </a:spcAft>
              </a:pPr>
              <a:t>53</a:t>
            </a:fld>
            <a:endParaRPr lang="en-US">
              <a:solidFill>
                <a:schemeClr val="tx1">
                  <a:lumMod val="50000"/>
                  <a:lumOff val="50000"/>
                </a:schemeClr>
              </a:solidFill>
            </a:endParaRPr>
          </a:p>
        </p:txBody>
      </p:sp>
      <p:pic>
        <p:nvPicPr>
          <p:cNvPr id="19" name="Picture 2" descr="Text&#10;&#10;Description automatically generated with medium confidence">
            <a:extLst>
              <a:ext uri="{FF2B5EF4-FFF2-40B4-BE49-F238E27FC236}">
                <a16:creationId xmlns:a16="http://schemas.microsoft.com/office/drawing/2014/main" id="{BE0D545E-47B2-4FC9-97B8-1C20A7E523A4}"/>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pic>
        <p:nvPicPr>
          <p:cNvPr id="14" name="Picture 13">
            <a:extLst>
              <a:ext uri="{FF2B5EF4-FFF2-40B4-BE49-F238E27FC236}">
                <a16:creationId xmlns:a16="http://schemas.microsoft.com/office/drawing/2014/main" id="{352E5118-584F-4C15-878E-D92D32FE73C4}"/>
              </a:ext>
            </a:extLst>
          </p:cNvPr>
          <p:cNvPicPr>
            <a:picLocks noChangeAspect="1"/>
          </p:cNvPicPr>
          <p:nvPr/>
        </p:nvPicPr>
        <p:blipFill>
          <a:blip r:embed="rId5"/>
          <a:stretch>
            <a:fillRect/>
          </a:stretch>
        </p:blipFill>
        <p:spPr>
          <a:xfrm>
            <a:off x="2599080" y="8888"/>
            <a:ext cx="4170530" cy="2377201"/>
          </a:xfrm>
          <a:prstGeom prst="rect">
            <a:avLst/>
          </a:prstGeom>
        </p:spPr>
      </p:pic>
      <p:graphicFrame>
        <p:nvGraphicFramePr>
          <p:cNvPr id="82" name="TextBox 12">
            <a:extLst>
              <a:ext uri="{FF2B5EF4-FFF2-40B4-BE49-F238E27FC236}">
                <a16:creationId xmlns:a16="http://schemas.microsoft.com/office/drawing/2014/main" id="{3064326C-5585-4E08-8D86-933715B21C4E}"/>
              </a:ext>
            </a:extLst>
          </p:cNvPr>
          <p:cNvGraphicFramePr/>
          <p:nvPr/>
        </p:nvGraphicFramePr>
        <p:xfrm>
          <a:off x="438912" y="2512611"/>
          <a:ext cx="4983480" cy="36643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61326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9CC832-2974-4E8D-90ED-3E2941BA73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0FC87-811B-452E-A826-9896B6D22D41}"/>
              </a:ext>
            </a:extLst>
          </p:cNvPr>
          <p:cNvSpPr>
            <a:spLocks noGrp="1"/>
          </p:cNvSpPr>
          <p:nvPr>
            <p:ph sz="quarter" idx="13"/>
          </p:nvPr>
        </p:nvSpPr>
        <p:spPr>
          <a:xfrm>
            <a:off x="645066" y="2031101"/>
            <a:ext cx="4282984" cy="3511943"/>
          </a:xfrm>
        </p:spPr>
        <p:txBody>
          <a:bodyPr anchor="ctr">
            <a:normAutofit/>
          </a:bodyPr>
          <a:lstStyle/>
          <a:p>
            <a:r>
              <a:rPr lang="en-US" sz="1500" b="0" i="0">
                <a:effectLst/>
                <a:latin typeface="Times New Roman" panose="02020603050405020304" pitchFamily="18" charset="0"/>
                <a:cs typeface="Times New Roman" panose="02020603050405020304" pitchFamily="18" charset="0"/>
              </a:rPr>
              <a:t>When all of the register banks are being used, the scratch pad area will be 20H to 7FH. But from 20H to 2FH (16 bytes or 128 bits) can be used as bit addressable RAM. By using some simple instructions with 8-bit memory address we can check the bit addressing.</a:t>
            </a:r>
          </a:p>
          <a:p>
            <a:r>
              <a:rPr lang="en-US" sz="1500" b="0" i="0">
                <a:effectLst/>
                <a:latin typeface="Times New Roman" panose="02020603050405020304" pitchFamily="18" charset="0"/>
                <a:cs typeface="Times New Roman" panose="02020603050405020304" pitchFamily="18" charset="0"/>
              </a:rPr>
              <a:t> For an example the instruction </a:t>
            </a:r>
            <a:r>
              <a:rPr lang="en-US" sz="1500" b="1" i="0">
                <a:effectLst/>
                <a:latin typeface="Times New Roman" panose="02020603050405020304" pitchFamily="18" charset="0"/>
                <a:cs typeface="Times New Roman" panose="02020603050405020304" pitchFamily="18" charset="0"/>
              </a:rPr>
              <a:t>CLR 6FH</a:t>
            </a:r>
            <a:r>
              <a:rPr lang="en-US" sz="1500" b="0" i="0">
                <a:effectLst/>
                <a:latin typeface="Times New Roman" panose="02020603050405020304" pitchFamily="18" charset="0"/>
                <a:cs typeface="Times New Roman" panose="02020603050405020304" pitchFamily="18" charset="0"/>
              </a:rPr>
              <a:t>, using this instruction it clears the location 6FH. As we know the 8-bit address can locate 256 different locations, but here only 128-bits are addressable. Another section of bit addressable locations is 80H to FFH. The remaining locations (30H to 7EH) of the RAM can be used to store variable data and stack.</a:t>
            </a:r>
            <a:endParaRPr lang="en-US" sz="15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5222F96-971A-4F90-B841-6BAB416C7A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6000DB7A-14BC-486A-957B-5476AF03809F}"/>
              </a:ext>
            </a:extLst>
          </p:cNvPr>
          <p:cNvPicPr>
            <a:picLocks noChangeAspect="1"/>
          </p:cNvPicPr>
          <p:nvPr/>
        </p:nvPicPr>
        <p:blipFill>
          <a:blip r:embed="rId2"/>
          <a:stretch>
            <a:fillRect/>
          </a:stretch>
        </p:blipFill>
        <p:spPr>
          <a:xfrm>
            <a:off x="5987738" y="1778930"/>
            <a:ext cx="5628018" cy="3067269"/>
          </a:xfrm>
          <a:prstGeom prst="rect">
            <a:avLst/>
          </a:prstGeom>
        </p:spPr>
      </p:pic>
      <p:sp>
        <p:nvSpPr>
          <p:cNvPr id="4" name="Date Placeholder 3">
            <a:extLst>
              <a:ext uri="{FF2B5EF4-FFF2-40B4-BE49-F238E27FC236}">
                <a16:creationId xmlns:a16="http://schemas.microsoft.com/office/drawing/2014/main" id="{4FB6DA8E-58CC-4FBC-A551-756A8652BE99}"/>
              </a:ext>
            </a:extLst>
          </p:cNvPr>
          <p:cNvSpPr>
            <a:spLocks noGrp="1"/>
          </p:cNvSpPr>
          <p:nvPr>
            <p:ph type="dt" sz="half" idx="10"/>
          </p:nvPr>
        </p:nvSpPr>
        <p:spPr>
          <a:xfrm>
            <a:off x="645064" y="6492240"/>
            <a:ext cx="2936336"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057D8E10-F202-439A-8659-48E782390504}"/>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54</a:t>
            </a:fld>
            <a:endParaRPr lang="en-IN"/>
          </a:p>
        </p:txBody>
      </p:sp>
      <p:sp>
        <p:nvSpPr>
          <p:cNvPr id="15" name="TextBox 14">
            <a:extLst>
              <a:ext uri="{FF2B5EF4-FFF2-40B4-BE49-F238E27FC236}">
                <a16:creationId xmlns:a16="http://schemas.microsoft.com/office/drawing/2014/main" id="{A6344985-9652-4DF9-8266-FBE7F6126460}"/>
              </a:ext>
            </a:extLst>
          </p:cNvPr>
          <p:cNvSpPr txBox="1"/>
          <p:nvPr/>
        </p:nvSpPr>
        <p:spPr>
          <a:xfrm>
            <a:off x="2499" y="678849"/>
            <a:ext cx="5513881" cy="369332"/>
          </a:xfrm>
          <a:prstGeom prst="rect">
            <a:avLst/>
          </a:prstGeom>
          <a:noFill/>
        </p:spPr>
        <p:txBody>
          <a:bodyPr wrap="square">
            <a:spAutoFit/>
          </a:bodyPr>
          <a:lstStyle/>
          <a:p>
            <a:pPr algn="ctr"/>
            <a:r>
              <a:rPr lang="en-US" b="0" i="0" dirty="0">
                <a:solidFill>
                  <a:srgbClr val="797979"/>
                </a:solidFill>
                <a:effectLst/>
                <a:latin typeface="Arial" panose="020B0604020202020204" pitchFamily="34" charset="0"/>
              </a:rPr>
              <a:t>Internal Data Memory Organization of Intel 8051</a:t>
            </a:r>
          </a:p>
        </p:txBody>
      </p:sp>
      <p:pic>
        <p:nvPicPr>
          <p:cNvPr id="13" name="Picture 12">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072961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E58E-268D-423D-8C93-1E21BE3D29F0}"/>
              </a:ext>
            </a:extLst>
          </p:cNvPr>
          <p:cNvSpPr>
            <a:spLocks noGrp="1"/>
          </p:cNvSpPr>
          <p:nvPr>
            <p:ph type="title"/>
          </p:nvPr>
        </p:nvSpPr>
        <p:spPr>
          <a:xfrm>
            <a:off x="838200" y="365126"/>
            <a:ext cx="10515600" cy="1013970"/>
          </a:xfrm>
        </p:spPr>
        <p:txBody>
          <a:bodyPr>
            <a:normAutofit fontScale="90000"/>
          </a:bodyPr>
          <a:lstStyle/>
          <a:p>
            <a:r>
              <a:rPr lang="en-US" b="1" i="0" dirty="0">
                <a:solidFill>
                  <a:srgbClr val="000000"/>
                </a:solidFill>
                <a:effectLst/>
                <a:latin typeface="Roboto" panose="02000000000000000000" pitchFamily="2" charset="0"/>
              </a:rPr>
              <a:t>Registers used in 8051 Microcontroller</a:t>
            </a:r>
            <a:br>
              <a:rPr lang="en-US" b="1" i="0" dirty="0">
                <a:solidFill>
                  <a:srgbClr val="000000"/>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DA2439D4-38F6-4D3A-9FAA-592C71F61316}"/>
              </a:ext>
            </a:extLst>
          </p:cNvPr>
          <p:cNvSpPr>
            <a:spLocks noGrp="1"/>
          </p:cNvSpPr>
          <p:nvPr>
            <p:ph sz="quarter" idx="13"/>
          </p:nvPr>
        </p:nvSpPr>
        <p:spPr>
          <a:xfrm>
            <a:off x="762000" y="1379096"/>
            <a:ext cx="10591800" cy="4813109"/>
          </a:xfrm>
        </p:spPr>
        <p:txBody>
          <a:bodyPr>
            <a:normAutofit/>
          </a:bodyPr>
          <a:lstStyle/>
          <a:p>
            <a:pPr algn="just"/>
            <a:r>
              <a:rPr lang="en-US" sz="2400" b="0" i="0" dirty="0">
                <a:solidFill>
                  <a:srgbClr val="666666"/>
                </a:solidFill>
                <a:effectLst/>
                <a:latin typeface="Times New Roman" panose="02020603050405020304" pitchFamily="18" charset="0"/>
                <a:cs typeface="Times New Roman" panose="02020603050405020304" pitchFamily="18" charset="0"/>
              </a:rPr>
              <a:t>The register is the main part of the </a:t>
            </a:r>
            <a:r>
              <a:rPr lang="en-US" sz="2400" b="0" i="0" u="none" strike="noStrike" dirty="0">
                <a:solidFill>
                  <a:srgbClr val="E03800"/>
                </a:solidFill>
                <a:effectLst/>
                <a:latin typeface="Times New Roman" panose="02020603050405020304" pitchFamily="18" charset="0"/>
                <a:cs typeface="Times New Roman" panose="02020603050405020304" pitchFamily="18" charset="0"/>
                <a:hlinkClick r:id="rId2"/>
              </a:rPr>
              <a:t>microcontrollers and processors</a:t>
            </a:r>
            <a:r>
              <a:rPr lang="en-US" sz="2400" b="0" i="0" dirty="0">
                <a:solidFill>
                  <a:srgbClr val="666666"/>
                </a:solidFill>
                <a:effectLst/>
                <a:latin typeface="Times New Roman" panose="02020603050405020304" pitchFamily="18" charset="0"/>
                <a:cs typeface="Times New Roman" panose="02020603050405020304" pitchFamily="18" charset="0"/>
              </a:rPr>
              <a:t> that provide a fast way to collect and store data. </a:t>
            </a:r>
          </a:p>
          <a:p>
            <a:pPr algn="just"/>
            <a:r>
              <a:rPr lang="en-US" sz="2400" b="0" i="0" dirty="0">
                <a:solidFill>
                  <a:srgbClr val="666666"/>
                </a:solidFill>
                <a:effectLst/>
                <a:latin typeface="Times New Roman" panose="02020603050405020304" pitchFamily="18" charset="0"/>
                <a:cs typeface="Times New Roman" panose="02020603050405020304" pitchFamily="18" charset="0"/>
              </a:rPr>
              <a:t>If we want to manipulate data with a controller or processor by performing addition, subtraction, and so on, we cannot do that directly in the memory, but it needs registers to process and store the data. Microcontrollers contain several types of registers that can be classified according to their content or instructions that operate in them.</a:t>
            </a:r>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0067A2C-6387-4015-AB5A-6CD42841F5DE}"/>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471E11BE-7E47-4AB8-A813-965ADD0B0997}"/>
              </a:ext>
            </a:extLst>
          </p:cNvPr>
          <p:cNvSpPr>
            <a:spLocks noGrp="1"/>
          </p:cNvSpPr>
          <p:nvPr>
            <p:ph type="sldNum" sz="quarter" idx="12"/>
          </p:nvPr>
        </p:nvSpPr>
        <p:spPr/>
        <p:txBody>
          <a:bodyPr/>
          <a:lstStyle/>
          <a:p>
            <a:fld id="{37E48E4C-F13E-4341-8BD6-7F02BFA6C89B}" type="slidenum">
              <a:rPr lang="en-IN" smtClean="0"/>
              <a:t>55</a:t>
            </a:fld>
            <a:endParaRPr lang="en-IN"/>
          </a:p>
        </p:txBody>
      </p:sp>
      <p:sp>
        <p:nvSpPr>
          <p:cNvPr id="7" name="TextBox 6">
            <a:extLst>
              <a:ext uri="{FF2B5EF4-FFF2-40B4-BE49-F238E27FC236}">
                <a16:creationId xmlns:a16="http://schemas.microsoft.com/office/drawing/2014/main" id="{9C7511A2-96EF-46B7-A224-CC0135415089}"/>
              </a:ext>
            </a:extLst>
          </p:cNvPr>
          <p:cNvSpPr txBox="1"/>
          <p:nvPr/>
        </p:nvSpPr>
        <p:spPr>
          <a:xfrm>
            <a:off x="838200" y="3762530"/>
            <a:ext cx="8302052" cy="369332"/>
          </a:xfrm>
          <a:prstGeom prst="rect">
            <a:avLst/>
          </a:prstGeom>
          <a:noFill/>
        </p:spPr>
        <p:txBody>
          <a:bodyPr wrap="square">
            <a:spAutoFit/>
          </a:bodyPr>
          <a:lstStyle/>
          <a:p>
            <a:pPr algn="just" fontAlgn="base"/>
            <a:r>
              <a:rPr lang="en-US" b="1" i="0" dirty="0">
                <a:solidFill>
                  <a:srgbClr val="000000"/>
                </a:solidFill>
                <a:effectLst/>
                <a:latin typeface="Arial" panose="020B0604020202020204" pitchFamily="34" charset="0"/>
              </a:rPr>
              <a:t>Different Types of Registers in the 8051 Microcontroller</a:t>
            </a:r>
          </a:p>
        </p:txBody>
      </p:sp>
      <p:sp>
        <p:nvSpPr>
          <p:cNvPr id="9" name="TextBox 8">
            <a:extLst>
              <a:ext uri="{FF2B5EF4-FFF2-40B4-BE49-F238E27FC236}">
                <a16:creationId xmlns:a16="http://schemas.microsoft.com/office/drawing/2014/main" id="{AB8A979B-C491-45DE-8AF0-EE7F72045B97}"/>
              </a:ext>
            </a:extLst>
          </p:cNvPr>
          <p:cNvSpPr txBox="1"/>
          <p:nvPr/>
        </p:nvSpPr>
        <p:spPr>
          <a:xfrm>
            <a:off x="761999" y="3976214"/>
            <a:ext cx="10591800" cy="2215991"/>
          </a:xfrm>
          <a:prstGeom prst="rect">
            <a:avLst/>
          </a:prstGeom>
          <a:noFill/>
        </p:spPr>
        <p:txBody>
          <a:bodyPr wrap="square">
            <a:spAutoFit/>
          </a:bodyPr>
          <a:lstStyle/>
          <a:p>
            <a:pPr algn="just" fontAlgn="base"/>
            <a:r>
              <a:rPr lang="en-US" b="1" i="0" dirty="0">
                <a:solidFill>
                  <a:srgbClr val="666666"/>
                </a:solidFill>
                <a:effectLst/>
                <a:latin typeface="inherit"/>
              </a:rPr>
              <a:t>Register</a:t>
            </a:r>
            <a:endParaRPr lang="en-US" b="1" i="0" dirty="0">
              <a:solidFill>
                <a:srgbClr val="666666"/>
              </a:solidFill>
              <a:effectLst/>
              <a:latin typeface="Arial" panose="020B0604020202020204" pitchFamily="34" charset="0"/>
            </a:endParaRPr>
          </a:p>
          <a:p>
            <a:pPr marL="285750" indent="-285750" algn="just" fontAlgn="base">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A register is a small place in a CPU that can store small amounts of the data used for performing various operations such as addition and multiplication and loads the resulting data on the main memory. </a:t>
            </a:r>
          </a:p>
          <a:p>
            <a:pPr marL="285750" indent="-285750" algn="just" fontAlgn="base">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Registers contain the address of the memory location where the data is to be stored. The size of the register is very important for </a:t>
            </a:r>
            <a:r>
              <a:rPr lang="en-US" sz="2000" b="0" i="0" u="none" strike="noStrike" dirty="0">
                <a:solidFill>
                  <a:srgbClr val="E03800"/>
                </a:solidFill>
                <a:effectLst/>
                <a:latin typeface="Times New Roman" panose="02020603050405020304" pitchFamily="18" charset="0"/>
                <a:cs typeface="Times New Roman" panose="02020603050405020304" pitchFamily="18" charset="0"/>
                <a:hlinkClick r:id="rId3"/>
              </a:rPr>
              <a:t>modern controllers</a:t>
            </a:r>
            <a:r>
              <a:rPr lang="en-US" sz="2000" b="0" i="0" dirty="0">
                <a:solidFill>
                  <a:srgbClr val="666666"/>
                </a:solidFill>
                <a:effectLst/>
                <a:latin typeface="Times New Roman" panose="02020603050405020304" pitchFamily="18" charset="0"/>
                <a:cs typeface="Times New Roman" panose="02020603050405020304" pitchFamily="18" charset="0"/>
              </a:rPr>
              <a:t>. For instance, for a 64-bit register, a CPU tries to add two 32-bit numbers and gives a 64-bit result.</a:t>
            </a: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282146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B3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3C4069-DF0D-43DF-93DD-E702CDC997C7}"/>
              </a:ext>
            </a:extLst>
          </p:cNvPr>
          <p:cNvSpPr>
            <a:spLocks noGrp="1"/>
          </p:cNvSpPr>
          <p:nvPr>
            <p:ph type="title"/>
          </p:nvPr>
        </p:nvSpPr>
        <p:spPr>
          <a:xfrm>
            <a:off x="524256" y="516804"/>
            <a:ext cx="6594189" cy="1625210"/>
          </a:xfrm>
        </p:spPr>
        <p:txBody>
          <a:bodyPr>
            <a:normAutofit/>
          </a:bodyPr>
          <a:lstStyle/>
          <a:p>
            <a:r>
              <a:rPr lang="en-US" b="1" i="0">
                <a:solidFill>
                  <a:srgbClr val="FFFFFF"/>
                </a:solidFill>
                <a:effectLst/>
                <a:latin typeface="Arial" panose="020B0604020202020204" pitchFamily="34" charset="0"/>
              </a:rPr>
              <a:t>Types of Registers</a:t>
            </a:r>
            <a:br>
              <a:rPr lang="en-US" b="1" i="0">
                <a:solidFill>
                  <a:srgbClr val="FFFFFF"/>
                </a:solidFill>
                <a:effectLst/>
                <a:latin typeface="Arial" panose="020B0604020202020204" pitchFamily="34" charset="0"/>
              </a:rPr>
            </a:br>
            <a:endParaRPr lang="en-US">
              <a:solidFill>
                <a:srgbClr val="FFFFFF"/>
              </a:solidFill>
            </a:endParaRPr>
          </a:p>
        </p:txBody>
      </p:sp>
      <p:sp>
        <p:nvSpPr>
          <p:cNvPr id="14" name="Rectangle 13">
            <a:extLst>
              <a:ext uri="{FF2B5EF4-FFF2-40B4-BE49-F238E27FC236}">
                <a16:creationId xmlns:a16="http://schemas.microsoft.com/office/drawing/2014/main" id="{36D30126-6314-4A93-B27E-5C66CF7819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shape&#10;&#10;Description automatically generated">
            <a:extLst>
              <a:ext uri="{FF2B5EF4-FFF2-40B4-BE49-F238E27FC236}">
                <a16:creationId xmlns:a16="http://schemas.microsoft.com/office/drawing/2014/main" id="{27BAFE32-8A0E-40F0-8882-4682BABDD520}"/>
              </a:ext>
            </a:extLst>
          </p:cNvPr>
          <p:cNvPicPr>
            <a:picLocks noChangeAspect="1"/>
          </p:cNvPicPr>
          <p:nvPr/>
        </p:nvPicPr>
        <p:blipFill>
          <a:blip r:embed="rId2"/>
          <a:stretch>
            <a:fillRect/>
          </a:stretch>
        </p:blipFill>
        <p:spPr>
          <a:xfrm>
            <a:off x="1018655" y="2660287"/>
            <a:ext cx="5676088" cy="3646887"/>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C5922-8440-4E42-A419-30A420FA56CB}"/>
              </a:ext>
            </a:extLst>
          </p:cNvPr>
          <p:cNvSpPr>
            <a:spLocks noGrp="1"/>
          </p:cNvSpPr>
          <p:nvPr>
            <p:ph sz="quarter" idx="13"/>
          </p:nvPr>
        </p:nvSpPr>
        <p:spPr>
          <a:xfrm>
            <a:off x="8029319" y="917725"/>
            <a:ext cx="3638425" cy="4852362"/>
          </a:xfrm>
        </p:spPr>
        <p:txBody>
          <a:bodyPr anchor="ctr">
            <a:normAutofit/>
          </a:bodyPr>
          <a:lstStyle/>
          <a:p>
            <a:r>
              <a:rPr lang="en-US" sz="1600" dirty="0">
                <a:solidFill>
                  <a:srgbClr val="FFFFFF"/>
                </a:solidFill>
                <a:latin typeface="Times New Roman" panose="02020603050405020304" pitchFamily="18" charset="0"/>
                <a:cs typeface="Times New Roman" panose="02020603050405020304" pitchFamily="18" charset="0"/>
              </a:rPr>
              <a:t>The 8051 microcontroller contains mainly two types of registers:</a:t>
            </a:r>
          </a:p>
          <a:p>
            <a:pPr marL="0" indent="0" fontAlgn="base">
              <a:buNone/>
            </a:pPr>
            <a:r>
              <a:rPr lang="en-US" sz="1600" b="0" i="0" dirty="0">
                <a:solidFill>
                  <a:srgbClr val="FFFFFF"/>
                </a:solidFill>
                <a:effectLst/>
                <a:latin typeface="Times New Roman" panose="02020603050405020304" pitchFamily="18" charset="0"/>
                <a:cs typeface="Times New Roman" panose="02020603050405020304" pitchFamily="18" charset="0"/>
              </a:rPr>
              <a:t>1.General-purpose registers (Byte addressable registers)</a:t>
            </a:r>
          </a:p>
          <a:p>
            <a:pPr marL="0" indent="0" fontAlgn="base">
              <a:buNone/>
            </a:pPr>
            <a:r>
              <a:rPr lang="en-US" sz="1600" b="0" i="0" dirty="0">
                <a:solidFill>
                  <a:srgbClr val="FFFFFF"/>
                </a:solidFill>
                <a:effectLst/>
                <a:latin typeface="Times New Roman" panose="02020603050405020304" pitchFamily="18" charset="0"/>
                <a:cs typeface="Times New Roman" panose="02020603050405020304" pitchFamily="18" charset="0"/>
              </a:rPr>
              <a:t>2.Special function registers (Bit addressable registers)</a:t>
            </a:r>
          </a:p>
          <a:p>
            <a:r>
              <a:rPr lang="en-US" sz="1600" b="0" i="0" dirty="0">
                <a:solidFill>
                  <a:srgbClr val="FFFFFF"/>
                </a:solidFill>
                <a:effectLst/>
                <a:latin typeface="Times New Roman" panose="02020603050405020304" pitchFamily="18" charset="0"/>
                <a:cs typeface="Times New Roman" panose="02020603050405020304" pitchFamily="18" charset="0"/>
              </a:rPr>
              <a:t>The </a:t>
            </a:r>
            <a:r>
              <a:rPr lang="en-US" sz="1600" b="0" i="0" u="none" strike="noStrike" dirty="0">
                <a:solidFill>
                  <a:srgbClr val="FFFFFF"/>
                </a:solidFill>
                <a:effectLst/>
                <a:latin typeface="Times New Roman" panose="02020603050405020304" pitchFamily="18" charset="0"/>
                <a:cs typeface="Times New Roman" panose="02020603050405020304" pitchFamily="18" charset="0"/>
                <a:hlinkClick r:id="rId3"/>
              </a:rPr>
              <a:t>8051 microcontroller</a:t>
            </a:r>
            <a:r>
              <a:rPr lang="en-US" sz="1600" b="0" i="0" dirty="0">
                <a:solidFill>
                  <a:srgbClr val="FFFFFF"/>
                </a:solidFill>
                <a:effectLst/>
                <a:latin typeface="Times New Roman" panose="02020603050405020304" pitchFamily="18" charset="0"/>
                <a:cs typeface="Times New Roman" panose="02020603050405020304" pitchFamily="18" charset="0"/>
              </a:rPr>
              <a:t> consists of 256 bytes of RAM, which is divided into two ways, such as 128 bytes for general purpose and 128 bytes for special function registers (SFR) memory. </a:t>
            </a:r>
          </a:p>
          <a:p>
            <a:r>
              <a:rPr lang="en-US" sz="1600" b="0" i="0" dirty="0">
                <a:solidFill>
                  <a:srgbClr val="FFFFFF"/>
                </a:solidFill>
                <a:effectLst/>
                <a:latin typeface="Times New Roman" panose="02020603050405020304" pitchFamily="18" charset="0"/>
                <a:cs typeface="Times New Roman" panose="02020603050405020304" pitchFamily="18" charset="0"/>
              </a:rPr>
              <a:t>The memory which is used for general purpose is called as RAM, and the memory used for SFR contains all the peripheral related registers like Accumulator, ‘B’ register, Timers or Counters, and interrupt related registers.</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94BFE69-82C6-44F8-85AC-3E5EAE2DF5D1}"/>
              </a:ext>
            </a:extLst>
          </p:cNvPr>
          <p:cNvSpPr>
            <a:spLocks noGrp="1"/>
          </p:cNvSpPr>
          <p:nvPr>
            <p:ph type="dt" sz="half" idx="10"/>
          </p:nvPr>
        </p:nvSpPr>
        <p:spPr>
          <a:xfrm>
            <a:off x="8029319" y="6542135"/>
            <a:ext cx="2154143" cy="274320"/>
          </a:xfrm>
        </p:spPr>
        <p:txBody>
          <a:bodyPr>
            <a:normAutofit/>
          </a:bodyPr>
          <a:lstStyle/>
          <a:p>
            <a:pPr>
              <a:spcAft>
                <a:spcPts val="600"/>
              </a:spcAft>
            </a:pPr>
            <a:fld id="{9139B526-A106-4890-9EDF-E44FD772FCA0}" type="datetime1">
              <a:rPr lang="en-US" sz="1050">
                <a:solidFill>
                  <a:schemeClr val="tx1">
                    <a:lumMod val="50000"/>
                    <a:lumOff val="50000"/>
                  </a:schemeClr>
                </a:solidFill>
              </a:rPr>
              <a:pPr>
                <a:spcAft>
                  <a:spcPts val="600"/>
                </a:spcAft>
              </a:pPr>
              <a:t>2/24/2022</a:t>
            </a:fld>
            <a:endParaRPr lang="en-IN" sz="105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959E5B8A-8E3A-4976-9B09-106846E42068}"/>
              </a:ext>
            </a:extLst>
          </p:cNvPr>
          <p:cNvSpPr>
            <a:spLocks noGrp="1"/>
          </p:cNvSpPr>
          <p:nvPr>
            <p:ph type="sldNum" sz="quarter" idx="12"/>
          </p:nvPr>
        </p:nvSpPr>
        <p:spPr>
          <a:xfrm>
            <a:off x="10480391" y="6535157"/>
            <a:ext cx="973667" cy="274320"/>
          </a:xfrm>
        </p:spPr>
        <p:txBody>
          <a:bodyPr>
            <a:normAutofit/>
          </a:bodyPr>
          <a:lstStyle/>
          <a:p>
            <a:pPr>
              <a:spcAft>
                <a:spcPts val="600"/>
              </a:spcAft>
            </a:pPr>
            <a:fld id="{37E48E4C-F13E-4341-8BD6-7F02BFA6C89B}" type="slidenum">
              <a:rPr lang="en-IN" sz="1050">
                <a:solidFill>
                  <a:schemeClr val="tx1">
                    <a:lumMod val="50000"/>
                    <a:lumOff val="50000"/>
                  </a:schemeClr>
                </a:solidFill>
              </a:rPr>
              <a:pPr>
                <a:spcAft>
                  <a:spcPts val="600"/>
                </a:spcAft>
              </a:pPr>
              <a:t>56</a:t>
            </a:fld>
            <a:endParaRPr lang="en-IN" sz="1050">
              <a:solidFill>
                <a:schemeClr val="tx1">
                  <a:lumMod val="50000"/>
                  <a:lumOff val="50000"/>
                </a:schemeClr>
              </a:solidFill>
            </a:endParaRPr>
          </a:p>
        </p:txBody>
      </p:sp>
      <p:pic>
        <p:nvPicPr>
          <p:cNvPr id="10" name="Picture 9">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09674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08558-F21E-494B-A6B7-87107C41E7B3}"/>
              </a:ext>
            </a:extLst>
          </p:cNvPr>
          <p:cNvSpPr>
            <a:spLocks noGrp="1"/>
          </p:cNvSpPr>
          <p:nvPr>
            <p:ph type="title"/>
          </p:nvPr>
        </p:nvSpPr>
        <p:spPr>
          <a:xfrm>
            <a:off x="630936" y="640080"/>
            <a:ext cx="4818888" cy="1481328"/>
          </a:xfrm>
        </p:spPr>
        <p:txBody>
          <a:bodyPr anchor="b">
            <a:normAutofit/>
          </a:bodyPr>
          <a:lstStyle/>
          <a:p>
            <a:r>
              <a:rPr lang="en-US" sz="3000" b="1" i="0">
                <a:effectLst/>
                <a:latin typeface="Arial" panose="020B0604020202020204" pitchFamily="34" charset="0"/>
              </a:rPr>
              <a:t>General Purpose Registers</a:t>
            </a:r>
            <a:br>
              <a:rPr lang="en-US" sz="3000" b="1" i="0">
                <a:effectLst/>
                <a:latin typeface="Arial" panose="020B0604020202020204" pitchFamily="34" charset="0"/>
              </a:rPr>
            </a:br>
            <a:endParaRPr lang="en-US" sz="3000"/>
          </a:p>
        </p:txBody>
      </p:sp>
      <p:sp>
        <p:nvSpPr>
          <p:cNvPr id="14" name="sketch line">
            <a:extLst>
              <a:ext uri="{FF2B5EF4-FFF2-40B4-BE49-F238E27FC236}">
                <a16:creationId xmlns:a16="http://schemas.microsoft.com/office/drawing/2014/main" id="{650D18FE-0824-4A46-B22C-A86B52E578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A82AE-DD4A-45E9-B301-DAAC996012C5}"/>
              </a:ext>
            </a:extLst>
          </p:cNvPr>
          <p:cNvSpPr>
            <a:spLocks noGrp="1"/>
          </p:cNvSpPr>
          <p:nvPr>
            <p:ph sz="quarter" idx="13"/>
          </p:nvPr>
        </p:nvSpPr>
        <p:spPr>
          <a:xfrm>
            <a:off x="630936" y="2660904"/>
            <a:ext cx="4818888" cy="3547872"/>
          </a:xfrm>
        </p:spPr>
        <p:txBody>
          <a:bodyPr anchor="t">
            <a:normAutofit/>
          </a:bodyPr>
          <a:lstStyle/>
          <a:p>
            <a:r>
              <a:rPr lang="en-US" sz="2200" b="0" i="0">
                <a:effectLst/>
                <a:latin typeface="Times New Roman" panose="02020603050405020304" pitchFamily="18" charset="0"/>
                <a:cs typeface="Times New Roman" panose="02020603050405020304" pitchFamily="18" charset="0"/>
              </a:rPr>
              <a:t>The general-purpose memory is called as the RAM of the 8051 microcontrollers, which is divided into 3 areas such as banks, bit-addressable area, and scratch-pad area. </a:t>
            </a:r>
          </a:p>
          <a:p>
            <a:r>
              <a:rPr lang="en-US" sz="2200" b="0" i="0">
                <a:effectLst/>
                <a:latin typeface="Times New Roman" panose="02020603050405020304" pitchFamily="18" charset="0"/>
                <a:cs typeface="Times New Roman" panose="02020603050405020304" pitchFamily="18" charset="0"/>
              </a:rPr>
              <a:t>The banks contain different general-purpose registers such as R0-R7, and all such registers are byte-addressable registers that store or remove only 1-byte of data</a:t>
            </a:r>
            <a:r>
              <a:rPr lang="en-US" sz="2200" b="0" i="0">
                <a:effectLst/>
                <a:latin typeface="Arial" panose="020B0604020202020204" pitchFamily="34" charset="0"/>
              </a:rPr>
              <a:t>.</a:t>
            </a:r>
          </a:p>
          <a:p>
            <a:endParaRPr lang="en-US" sz="2200"/>
          </a:p>
        </p:txBody>
      </p:sp>
      <p:pic>
        <p:nvPicPr>
          <p:cNvPr id="7" name="Picture 6">
            <a:extLst>
              <a:ext uri="{FF2B5EF4-FFF2-40B4-BE49-F238E27FC236}">
                <a16:creationId xmlns:a16="http://schemas.microsoft.com/office/drawing/2014/main" id="{9FE10D56-801D-4FDE-908C-98BCC9BAF7E9}"/>
              </a:ext>
            </a:extLst>
          </p:cNvPr>
          <p:cNvPicPr>
            <a:picLocks noChangeAspect="1"/>
          </p:cNvPicPr>
          <p:nvPr/>
        </p:nvPicPr>
        <p:blipFill>
          <a:blip r:embed="rId2"/>
          <a:stretch>
            <a:fillRect/>
          </a:stretch>
        </p:blipFill>
        <p:spPr>
          <a:xfrm>
            <a:off x="6099048" y="1048283"/>
            <a:ext cx="5458968" cy="4761433"/>
          </a:xfrm>
          <a:prstGeom prst="rect">
            <a:avLst/>
          </a:prstGeom>
        </p:spPr>
      </p:pic>
      <p:sp>
        <p:nvSpPr>
          <p:cNvPr id="4" name="Date Placeholder 3">
            <a:extLst>
              <a:ext uri="{FF2B5EF4-FFF2-40B4-BE49-F238E27FC236}">
                <a16:creationId xmlns:a16="http://schemas.microsoft.com/office/drawing/2014/main" id="{DEA4A6EC-A069-4858-BFEE-B60FA2581972}"/>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E020923E-FE0C-42C5-B554-4D80ECE76752}"/>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57</a:t>
            </a:fld>
            <a:endParaRPr lang="en-IN"/>
          </a:p>
        </p:txBody>
      </p:sp>
      <p:pic>
        <p:nvPicPr>
          <p:cNvPr id="9" name="Picture 8">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737787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2AAA-00A4-4A75-AF3F-034C218F82FA}"/>
              </a:ext>
            </a:extLst>
          </p:cNvPr>
          <p:cNvSpPr>
            <a:spLocks noGrp="1"/>
          </p:cNvSpPr>
          <p:nvPr>
            <p:ph type="title"/>
          </p:nvPr>
        </p:nvSpPr>
        <p:spPr>
          <a:xfrm>
            <a:off x="648929" y="629266"/>
            <a:ext cx="3505495" cy="1622321"/>
          </a:xfrm>
        </p:spPr>
        <p:txBody>
          <a:bodyPr>
            <a:normAutofit/>
          </a:bodyPr>
          <a:lstStyle/>
          <a:p>
            <a:r>
              <a:rPr lang="en-US" sz="3700" b="1" i="0">
                <a:effectLst/>
                <a:latin typeface="Arial" panose="020B0604020202020204" pitchFamily="34" charset="0"/>
              </a:rPr>
              <a:t>Banks and Registers</a:t>
            </a:r>
            <a:br>
              <a:rPr lang="en-US" sz="3700" b="1" i="0">
                <a:effectLst/>
                <a:latin typeface="Arial" panose="020B0604020202020204" pitchFamily="34" charset="0"/>
              </a:rPr>
            </a:br>
            <a:endParaRPr lang="en-US" sz="3700"/>
          </a:p>
        </p:txBody>
      </p:sp>
      <p:sp>
        <p:nvSpPr>
          <p:cNvPr id="3" name="Content Placeholder 2">
            <a:extLst>
              <a:ext uri="{FF2B5EF4-FFF2-40B4-BE49-F238E27FC236}">
                <a16:creationId xmlns:a16="http://schemas.microsoft.com/office/drawing/2014/main" id="{C61B4786-346E-48B8-BDA1-474C3785CC84}"/>
              </a:ext>
            </a:extLst>
          </p:cNvPr>
          <p:cNvSpPr>
            <a:spLocks noGrp="1"/>
          </p:cNvSpPr>
          <p:nvPr>
            <p:ph sz="quarter" idx="13"/>
          </p:nvPr>
        </p:nvSpPr>
        <p:spPr>
          <a:xfrm>
            <a:off x="648929" y="2251588"/>
            <a:ext cx="3505496" cy="3972232"/>
          </a:xfrm>
        </p:spPr>
        <p:txBody>
          <a:bodyPr>
            <a:normAutofit/>
          </a:bodyPr>
          <a:lstStyle/>
          <a:p>
            <a:pPr algn="just"/>
            <a:r>
              <a:rPr lang="en-US" sz="1800" b="0" i="0" dirty="0">
                <a:effectLst/>
                <a:latin typeface="Times New Roman" panose="02020603050405020304" pitchFamily="18" charset="0"/>
                <a:cs typeface="Times New Roman" panose="02020603050405020304" pitchFamily="18" charset="0"/>
              </a:rPr>
              <a:t>The B0, B1, B2, and B3 stand for banks, and each bank contains eight general-purpose registers ranging from ‘R0’ to ‘R7’. </a:t>
            </a:r>
          </a:p>
          <a:p>
            <a:pPr algn="just"/>
            <a:r>
              <a:rPr lang="en-US" sz="1800" b="0" i="0" dirty="0">
                <a:effectLst/>
                <a:latin typeface="Times New Roman" panose="02020603050405020304" pitchFamily="18" charset="0"/>
                <a:cs typeface="Times New Roman" panose="02020603050405020304" pitchFamily="18" charset="0"/>
              </a:rPr>
              <a:t>All these registers are byte-addressable. Data transfer between general-purpose registers to general-purpose registers is not possible. These banks are selected by the Program Status Word (PSW) register.</a:t>
            </a:r>
          </a:p>
          <a:p>
            <a:endParaRPr lang="en-US" sz="2000" dirty="0">
              <a:latin typeface="Times New Roman" panose="02020603050405020304" pitchFamily="18" charset="0"/>
              <a:cs typeface="Times New Roman" panose="02020603050405020304" pitchFamily="18" charset="0"/>
            </a:endParaRPr>
          </a:p>
        </p:txBody>
      </p:sp>
      <p:sp>
        <p:nvSpPr>
          <p:cNvPr id="22" name="Rectangle 11">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4EA640FB-7264-4399-9D3F-43278D9F7672}"/>
              </a:ext>
            </a:extLst>
          </p:cNvPr>
          <p:cNvPicPr>
            <a:picLocks noChangeAspect="1"/>
          </p:cNvPicPr>
          <p:nvPr/>
        </p:nvPicPr>
        <p:blipFill>
          <a:blip r:embed="rId2"/>
          <a:stretch>
            <a:fillRect/>
          </a:stretch>
        </p:blipFill>
        <p:spPr>
          <a:xfrm>
            <a:off x="5405862" y="1219152"/>
            <a:ext cx="6019331" cy="4416449"/>
          </a:xfrm>
          <a:prstGeom prst="rect">
            <a:avLst/>
          </a:prstGeom>
          <a:effectLst/>
        </p:spPr>
      </p:pic>
      <p:sp>
        <p:nvSpPr>
          <p:cNvPr id="4" name="Date Placeholder 3">
            <a:extLst>
              <a:ext uri="{FF2B5EF4-FFF2-40B4-BE49-F238E27FC236}">
                <a16:creationId xmlns:a16="http://schemas.microsoft.com/office/drawing/2014/main" id="{336D15A8-0800-41EE-BA8B-B4FAE2BC67F6}"/>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86A15673-44E9-4FA6-BEAA-D626FE0859FF}"/>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58</a:t>
            </a:fld>
            <a:endParaRPr lang="en-IN">
              <a:solidFill>
                <a:srgbClr val="303030"/>
              </a:solidFill>
            </a:endParaRPr>
          </a:p>
        </p:txBody>
      </p:sp>
      <p:pic>
        <p:nvPicPr>
          <p:cNvPr id="9" name="Picture 8">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187845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1AEB8A9-B768-4E30-BA55-D919E6687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B5F1FE-267E-49D4-BFB7-8344E671BB56}"/>
              </a:ext>
            </a:extLst>
          </p:cNvPr>
          <p:cNvSpPr>
            <a:spLocks noGrp="1"/>
          </p:cNvSpPr>
          <p:nvPr>
            <p:ph type="title"/>
          </p:nvPr>
        </p:nvSpPr>
        <p:spPr>
          <a:xfrm>
            <a:off x="643467" y="640080"/>
            <a:ext cx="3096427" cy="5613236"/>
          </a:xfrm>
        </p:spPr>
        <p:txBody>
          <a:bodyPr anchor="ctr">
            <a:normAutofit/>
          </a:bodyPr>
          <a:lstStyle/>
          <a:p>
            <a:r>
              <a:rPr lang="en-US" b="1" i="0">
                <a:solidFill>
                  <a:srgbClr val="FFFFFF"/>
                </a:solidFill>
                <a:effectLst/>
                <a:latin typeface="Arial" panose="020B0604020202020204" pitchFamily="34" charset="0"/>
              </a:rPr>
              <a:t>PSW (Program Status Word) Register</a:t>
            </a:r>
            <a:br>
              <a:rPr lang="en-US" b="1" i="0">
                <a:solidFill>
                  <a:srgbClr val="FFFFFF"/>
                </a:solidFill>
                <a:effectLst/>
                <a:latin typeface="Arial" panose="020B0604020202020204" pitchFamily="34" charset="0"/>
              </a:rPr>
            </a:br>
            <a:endParaRPr lang="en-US">
              <a:solidFill>
                <a:srgbClr val="FFFFFF"/>
              </a:solidFill>
            </a:endParaRPr>
          </a:p>
        </p:txBody>
      </p:sp>
      <p:sp>
        <p:nvSpPr>
          <p:cNvPr id="3" name="Content Placeholder 2">
            <a:extLst>
              <a:ext uri="{FF2B5EF4-FFF2-40B4-BE49-F238E27FC236}">
                <a16:creationId xmlns:a16="http://schemas.microsoft.com/office/drawing/2014/main" id="{74DBD1D5-1CAF-4682-A150-84A5A22832B0}"/>
              </a:ext>
            </a:extLst>
          </p:cNvPr>
          <p:cNvSpPr>
            <a:spLocks noGrp="1"/>
          </p:cNvSpPr>
          <p:nvPr>
            <p:ph sz="quarter" idx="13"/>
          </p:nvPr>
        </p:nvSpPr>
        <p:spPr>
          <a:xfrm>
            <a:off x="4699818" y="640082"/>
            <a:ext cx="6848715" cy="2484884"/>
          </a:xfrm>
        </p:spPr>
        <p:txBody>
          <a:bodyPr anchor="ctr">
            <a:normAutofit/>
          </a:bodyPr>
          <a:lstStyle/>
          <a:p>
            <a:r>
              <a:rPr lang="en-US" sz="2000" b="0" i="0">
                <a:effectLst/>
                <a:latin typeface="Times New Roman" panose="02020603050405020304" pitchFamily="18" charset="0"/>
                <a:cs typeface="Times New Roman" panose="02020603050405020304" pitchFamily="18" charset="0"/>
              </a:rPr>
              <a:t>The PSW register is a bit and byte-addressable register. This register reflects the status of the operation that is carried out in the controller.</a:t>
            </a:r>
          </a:p>
          <a:p>
            <a:r>
              <a:rPr lang="en-US" sz="2000" b="0" i="0">
                <a:effectLst/>
                <a:latin typeface="Times New Roman" panose="02020603050405020304" pitchFamily="18" charset="0"/>
                <a:cs typeface="Times New Roman" panose="02020603050405020304" pitchFamily="18" charset="0"/>
              </a:rPr>
              <a:t> The PSW register determines bank selection by an RS1 and RS0, as shown below. The physical address of the PSW starts from D0h and the individual bits are accessed with D0h to D7h.</a:t>
            </a:r>
            <a:endParaRPr lang="en-US" sz="20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09ED743-2EC3-47C5-ADFD-1B587F3D1E17}"/>
              </a:ext>
            </a:extLst>
          </p:cNvPr>
          <p:cNvSpPr>
            <a:spLocks noGrp="1"/>
          </p:cNvSpPr>
          <p:nvPr>
            <p:ph type="dt" sz="half" idx="10"/>
          </p:nvPr>
        </p:nvSpPr>
        <p:spPr>
          <a:xfrm>
            <a:off x="643467" y="6356350"/>
            <a:ext cx="2937933" cy="365125"/>
          </a:xfrm>
        </p:spPr>
        <p:txBody>
          <a:bodyPr>
            <a:normAutofit/>
          </a:bodyPr>
          <a:lstStyle/>
          <a:p>
            <a:pPr>
              <a:spcAft>
                <a:spcPts val="600"/>
              </a:spcAft>
            </a:pPr>
            <a:fld id="{9139B526-A106-4890-9EDF-E44FD772FCA0}" type="datetime1">
              <a:rPr lang="en-US">
                <a:solidFill>
                  <a:srgbClr val="FFFFFF">
                    <a:alpha val="80000"/>
                  </a:srgbClr>
                </a:solidFill>
              </a:rPr>
              <a:pPr>
                <a:spcAft>
                  <a:spcPts val="600"/>
                </a:spcAft>
              </a:pPr>
              <a:t>2/24/2022</a:t>
            </a:fld>
            <a:endParaRPr lang="en-IN">
              <a:solidFill>
                <a:srgbClr val="FFFFFF">
                  <a:alpha val="80000"/>
                </a:srgbClr>
              </a:solidFill>
            </a:endParaRPr>
          </a:p>
        </p:txBody>
      </p:sp>
      <p:sp>
        <p:nvSpPr>
          <p:cNvPr id="5" name="Slide Number Placeholder 4">
            <a:extLst>
              <a:ext uri="{FF2B5EF4-FFF2-40B4-BE49-F238E27FC236}">
                <a16:creationId xmlns:a16="http://schemas.microsoft.com/office/drawing/2014/main" id="{9C0F2DA3-0459-4EED-93A4-2238CE418D5D}"/>
              </a:ext>
            </a:extLst>
          </p:cNvPr>
          <p:cNvSpPr>
            <a:spLocks noGrp="1"/>
          </p:cNvSpPr>
          <p:nvPr>
            <p:ph type="sldNum" sz="quarter" idx="12"/>
          </p:nvPr>
        </p:nvSpPr>
        <p:spPr>
          <a:xfrm>
            <a:off x="10534650" y="6356350"/>
            <a:ext cx="819150" cy="365125"/>
          </a:xfrm>
        </p:spPr>
        <p:txBody>
          <a:bodyPr>
            <a:normAutofit/>
          </a:bodyPr>
          <a:lstStyle/>
          <a:p>
            <a:pPr>
              <a:spcAft>
                <a:spcPts val="600"/>
              </a:spcAft>
            </a:pPr>
            <a:fld id="{37E48E4C-F13E-4341-8BD6-7F02BFA6C89B}" type="slidenum">
              <a:rPr lang="en-IN">
                <a:solidFill>
                  <a:prstClr val="black">
                    <a:tint val="75000"/>
                  </a:prstClr>
                </a:solidFill>
              </a:rPr>
              <a:pPr>
                <a:spcAft>
                  <a:spcPts val="600"/>
                </a:spcAft>
              </a:pPr>
              <a:t>59</a:t>
            </a:fld>
            <a:endParaRPr lang="en-IN">
              <a:solidFill>
                <a:prstClr val="black">
                  <a:tint val="75000"/>
                </a:prstClr>
              </a:solidFill>
            </a:endParaRPr>
          </a:p>
        </p:txBody>
      </p:sp>
      <p:pic>
        <p:nvPicPr>
          <p:cNvPr id="9" name="Picture 8">
            <a:extLst>
              <a:ext uri="{FF2B5EF4-FFF2-40B4-BE49-F238E27FC236}">
                <a16:creationId xmlns:a16="http://schemas.microsoft.com/office/drawing/2014/main" id="{C4E37D7B-CB7E-4000-8D02-FEF4F3685A5A}"/>
              </a:ext>
            </a:extLst>
          </p:cNvPr>
          <p:cNvPicPr>
            <a:picLocks noChangeAspect="1"/>
          </p:cNvPicPr>
          <p:nvPr/>
        </p:nvPicPr>
        <p:blipFill>
          <a:blip r:embed="rId2"/>
          <a:stretch>
            <a:fillRect/>
          </a:stretch>
        </p:blipFill>
        <p:spPr>
          <a:xfrm>
            <a:off x="4713403" y="3148760"/>
            <a:ext cx="7247247" cy="3183796"/>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7411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526DD0-5E46-40B7-AEF1-9B26256CF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B7E4032D-4110-4963-82B8-8A1B1BF4B66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273199" cy="6858000"/>
            <a:chOff x="1" y="0"/>
            <a:chExt cx="4273199" cy="6858000"/>
          </a:xfrm>
        </p:grpSpPr>
        <p:sp>
          <p:nvSpPr>
            <p:cNvPr id="11" name="Rectangle 10">
              <a:extLst>
                <a:ext uri="{FF2B5EF4-FFF2-40B4-BE49-F238E27FC236}">
                  <a16:creationId xmlns:a16="http://schemas.microsoft.com/office/drawing/2014/main" id="{66796880-E7D7-485E-A6D1-908B811A14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C97B103-7494-4650-82C0-FC9F8D2723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1009065D-66C6-48DC-901C-9FC5B334AF81}"/>
              </a:ext>
            </a:extLst>
          </p:cNvPr>
          <p:cNvSpPr>
            <a:spLocks noGrp="1"/>
          </p:cNvSpPr>
          <p:nvPr>
            <p:ph type="title"/>
          </p:nvPr>
        </p:nvSpPr>
        <p:spPr>
          <a:xfrm>
            <a:off x="1251677" y="619125"/>
            <a:ext cx="2652413" cy="5619749"/>
          </a:xfrm>
        </p:spPr>
        <p:txBody>
          <a:bodyPr anchor="ctr">
            <a:normAutofit/>
          </a:bodyPr>
          <a:lstStyle/>
          <a:p>
            <a:r>
              <a:rPr lang="en-US" sz="3100" b="1">
                <a:solidFill>
                  <a:srgbClr val="000000"/>
                </a:solidFill>
                <a:latin typeface="Times New Roman" panose="02020603050405020304" pitchFamily="18" charset="0"/>
                <a:cs typeface="Times New Roman" panose="02020603050405020304" pitchFamily="18" charset="0"/>
              </a:rPr>
              <a:t>Classification of sensors:</a:t>
            </a:r>
          </a:p>
        </p:txBody>
      </p:sp>
      <p:grpSp>
        <p:nvGrpSpPr>
          <p:cNvPr id="14" name="Group 13">
            <a:extLst>
              <a:ext uri="{FF2B5EF4-FFF2-40B4-BE49-F238E27FC236}">
                <a16:creationId xmlns:a16="http://schemas.microsoft.com/office/drawing/2014/main" id="{5D133F51-4E9D-4F0B-A452-875C6A52B62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BDC8164B-5FC0-4CBD-B7AE-0CB8780FFCB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16" name="Freeform 6">
              <a:extLst>
                <a:ext uri="{FF2B5EF4-FFF2-40B4-BE49-F238E27FC236}">
                  <a16:creationId xmlns:a16="http://schemas.microsoft.com/office/drawing/2014/main" id="{DF21B6AB-8AF5-4823-92E3-F33B9EAEF6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11F29EA-59D3-4018-927D-858B56FCAB72}"/>
              </a:ext>
            </a:extLst>
          </p:cNvPr>
          <p:cNvSpPr>
            <a:spLocks noGrp="1"/>
          </p:cNvSpPr>
          <p:nvPr>
            <p:ph idx="1"/>
          </p:nvPr>
        </p:nvSpPr>
        <p:spPr>
          <a:xfrm>
            <a:off x="4916250" y="759655"/>
            <a:ext cx="6508987" cy="5479220"/>
          </a:xfrm>
        </p:spPr>
        <p:txBody>
          <a:bodyPr anchor="ctr">
            <a:normAutofit/>
          </a:bodyPr>
          <a:lstStyle/>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In  the first classification of the sensors ,they are divided in to Active and Passive.</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Active sensors are those which require an external excitation signal or a power signal.</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Passive sensors on the other hand do not require any external power signal and directly generates output response.</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The final classification of the sensors are Analog and Digital Sensors.</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Analog sensors produce an analog output i.e., a continuous output signal with respect to the quantity being measured.</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Digital Sensors in contrast to Analog sensors work wit discrete or digital data. The data in digital sensors which is used for conversion and transmission ,is digital in nature.</a:t>
            </a:r>
          </a:p>
          <a:p>
            <a:pPr marL="0" indent="0">
              <a:buNone/>
            </a:pPr>
            <a:endParaRPr lang="en-US" sz="2000" dirty="0">
              <a:solidFill>
                <a:schemeClr val="tx1">
                  <a:alpha val="60000"/>
                </a:schemeClr>
              </a:solidFill>
            </a:endParaRPr>
          </a:p>
        </p:txBody>
      </p:sp>
      <p:sp>
        <p:nvSpPr>
          <p:cNvPr id="4" name="Date Placeholder 3">
            <a:extLst>
              <a:ext uri="{FF2B5EF4-FFF2-40B4-BE49-F238E27FC236}">
                <a16:creationId xmlns:a16="http://schemas.microsoft.com/office/drawing/2014/main" id="{F976B745-9345-4210-B54D-ABD37679D552}"/>
              </a:ext>
            </a:extLst>
          </p:cNvPr>
          <p:cNvSpPr>
            <a:spLocks noGrp="1"/>
          </p:cNvSpPr>
          <p:nvPr>
            <p:ph type="dt" sz="half" idx="10"/>
          </p:nvPr>
        </p:nvSpPr>
        <p:spPr/>
        <p:txBody>
          <a:bodyPr/>
          <a:lstStyle/>
          <a:p>
            <a:fld id="{36716ABB-FB20-4F17-9A57-C9E39070EBCB}" type="datetime1">
              <a:rPr lang="en-US" smtClean="0"/>
              <a:t>2/24/2022</a:t>
            </a:fld>
            <a:endParaRPr lang="en-US"/>
          </a:p>
        </p:txBody>
      </p:sp>
      <p:sp>
        <p:nvSpPr>
          <p:cNvPr id="5" name="Slide Number Placeholder 4">
            <a:extLst>
              <a:ext uri="{FF2B5EF4-FFF2-40B4-BE49-F238E27FC236}">
                <a16:creationId xmlns:a16="http://schemas.microsoft.com/office/drawing/2014/main" id="{D85655E7-4BD5-4270-BC76-96E49AC86E89}"/>
              </a:ext>
            </a:extLst>
          </p:cNvPr>
          <p:cNvSpPr>
            <a:spLocks noGrp="1"/>
          </p:cNvSpPr>
          <p:nvPr>
            <p:ph type="sldNum" sz="quarter" idx="12"/>
          </p:nvPr>
        </p:nvSpPr>
        <p:spPr/>
        <p:txBody>
          <a:bodyPr/>
          <a:lstStyle/>
          <a:p>
            <a:fld id="{63366D9F-73C9-44CE-A971-8845CBD5657B}" type="slidenum">
              <a:rPr lang="en-US" smtClean="0"/>
              <a:t>6</a:t>
            </a:fld>
            <a:endParaRPr lang="en-US"/>
          </a:p>
        </p:txBody>
      </p:sp>
      <p:pic>
        <p:nvPicPr>
          <p:cNvPr id="13" name="Picture 2">
            <a:extLst>
              <a:ext uri="{FF2B5EF4-FFF2-40B4-BE49-F238E27FC236}">
                <a16:creationId xmlns:a16="http://schemas.microsoft.com/office/drawing/2014/main" id="{C82CB202-6478-42CA-91AB-562DA5AC3FDB}"/>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50908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E169CB-F248-47EC-87C9-F799E4E112C4}"/>
              </a:ext>
            </a:extLst>
          </p:cNvPr>
          <p:cNvSpPr>
            <a:spLocks noGrp="1"/>
          </p:cNvSpPr>
          <p:nvPr>
            <p:ph sz="quarter" idx="13"/>
          </p:nvPr>
        </p:nvSpPr>
        <p:spPr>
          <a:xfrm>
            <a:off x="838199" y="599607"/>
            <a:ext cx="10794167" cy="5906123"/>
          </a:xfrm>
        </p:spPr>
        <p:txBody>
          <a:bodyPr/>
          <a:lstStyle/>
          <a:p>
            <a:r>
              <a:rPr lang="en-US" b="1" i="0" dirty="0">
                <a:solidFill>
                  <a:srgbClr val="666666"/>
                </a:solidFill>
                <a:effectLst/>
                <a:latin typeface="Arial" panose="020B0604020202020204" pitchFamily="34" charset="0"/>
              </a:rPr>
              <a:t>Carry Flag (C)</a:t>
            </a:r>
            <a:r>
              <a:rPr lang="en-US" b="0" i="0" dirty="0">
                <a:solidFill>
                  <a:srgbClr val="666666"/>
                </a:solidFill>
                <a:effectLst/>
                <a:latin typeface="Arial" panose="020B0604020202020204" pitchFamily="34" charset="0"/>
              </a:rPr>
              <a:t>: </a:t>
            </a:r>
            <a:r>
              <a:rPr lang="en-US" sz="2400" b="0" i="0" dirty="0">
                <a:solidFill>
                  <a:srgbClr val="666666"/>
                </a:solidFill>
                <a:effectLst/>
                <a:latin typeface="Times New Roman" panose="02020603050405020304" pitchFamily="18" charset="0"/>
                <a:cs typeface="Times New Roman" panose="02020603050405020304" pitchFamily="18" charset="0"/>
              </a:rPr>
              <a:t>The Address of the Carry flag is D7. This carry flag is affected when the bit is generated from the 7th position. When C=0 carry resets ,C=1 carry </a:t>
            </a:r>
            <a:r>
              <a:rPr lang="en-US" sz="2400" b="0" i="0" dirty="0" err="1">
                <a:solidFill>
                  <a:srgbClr val="666666"/>
                </a:solidFill>
                <a:effectLst/>
                <a:latin typeface="Times New Roman" panose="02020603050405020304" pitchFamily="18" charset="0"/>
                <a:cs typeface="Times New Roman" panose="02020603050405020304" pitchFamily="18" charset="0"/>
              </a:rPr>
              <a:t>sets.This</a:t>
            </a:r>
            <a:r>
              <a:rPr lang="en-US" sz="2400" b="0" i="0" dirty="0">
                <a:solidFill>
                  <a:srgbClr val="666666"/>
                </a:solidFill>
                <a:effectLst/>
                <a:latin typeface="Times New Roman" panose="02020603050405020304" pitchFamily="18" charset="0"/>
                <a:cs typeface="Times New Roman" panose="02020603050405020304" pitchFamily="18" charset="0"/>
              </a:rPr>
              <a:t> is used frequently by  the processor for arithmetic and shift operations.</a:t>
            </a:r>
          </a:p>
        </p:txBody>
      </p:sp>
      <p:sp>
        <p:nvSpPr>
          <p:cNvPr id="4" name="Date Placeholder 3">
            <a:extLst>
              <a:ext uri="{FF2B5EF4-FFF2-40B4-BE49-F238E27FC236}">
                <a16:creationId xmlns:a16="http://schemas.microsoft.com/office/drawing/2014/main" id="{2FAFCBA2-D7FF-4702-B32D-C075EDFF33BF}"/>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3780143E-AF22-4F4B-B1EA-260FB3BCC3F1}"/>
              </a:ext>
            </a:extLst>
          </p:cNvPr>
          <p:cNvSpPr>
            <a:spLocks noGrp="1"/>
          </p:cNvSpPr>
          <p:nvPr>
            <p:ph type="sldNum" sz="quarter" idx="12"/>
          </p:nvPr>
        </p:nvSpPr>
        <p:spPr/>
        <p:txBody>
          <a:bodyPr/>
          <a:lstStyle/>
          <a:p>
            <a:fld id="{37E48E4C-F13E-4341-8BD6-7F02BFA6C89B}" type="slidenum">
              <a:rPr lang="en-IN" smtClean="0"/>
              <a:t>60</a:t>
            </a:fld>
            <a:endParaRPr lang="en-IN"/>
          </a:p>
        </p:txBody>
      </p:sp>
      <p:pic>
        <p:nvPicPr>
          <p:cNvPr id="7" name="Picture 6">
            <a:extLst>
              <a:ext uri="{FF2B5EF4-FFF2-40B4-BE49-F238E27FC236}">
                <a16:creationId xmlns:a16="http://schemas.microsoft.com/office/drawing/2014/main" id="{D7FBB6C3-A4C9-4904-94EA-CF2CDD5142EF}"/>
              </a:ext>
            </a:extLst>
          </p:cNvPr>
          <p:cNvPicPr>
            <a:picLocks noChangeAspect="1"/>
          </p:cNvPicPr>
          <p:nvPr/>
        </p:nvPicPr>
        <p:blipFill>
          <a:blip r:embed="rId2"/>
          <a:stretch>
            <a:fillRect/>
          </a:stretch>
        </p:blipFill>
        <p:spPr>
          <a:xfrm>
            <a:off x="3581401" y="1758136"/>
            <a:ext cx="3873241" cy="1794532"/>
          </a:xfrm>
          <a:prstGeom prst="rect">
            <a:avLst/>
          </a:prstGeom>
        </p:spPr>
      </p:pic>
      <p:sp>
        <p:nvSpPr>
          <p:cNvPr id="9" name="TextBox 8">
            <a:extLst>
              <a:ext uri="{FF2B5EF4-FFF2-40B4-BE49-F238E27FC236}">
                <a16:creationId xmlns:a16="http://schemas.microsoft.com/office/drawing/2014/main" id="{09716542-4938-415C-AAEE-E01A6949E3B2}"/>
              </a:ext>
            </a:extLst>
          </p:cNvPr>
          <p:cNvSpPr txBox="1"/>
          <p:nvPr/>
        </p:nvSpPr>
        <p:spPr>
          <a:xfrm>
            <a:off x="800100" y="3605105"/>
            <a:ext cx="10515599" cy="1569660"/>
          </a:xfrm>
          <a:prstGeom prst="rect">
            <a:avLst/>
          </a:prstGeom>
          <a:noFill/>
        </p:spPr>
        <p:txBody>
          <a:bodyPr wrap="square">
            <a:spAutoFit/>
          </a:bodyPr>
          <a:lstStyle/>
          <a:p>
            <a:pPr marL="285750" indent="-285750">
              <a:buFont typeface="Arial" panose="020B0604020202020204" pitchFamily="34" charset="0"/>
              <a:buChar char="•"/>
            </a:pPr>
            <a:r>
              <a:rPr lang="en-US" sz="2400" b="1" i="0" dirty="0" err="1">
                <a:solidFill>
                  <a:srgbClr val="666666"/>
                </a:solidFill>
                <a:effectLst/>
                <a:latin typeface="Arial" panose="020B0604020202020204" pitchFamily="34" charset="0"/>
              </a:rPr>
              <a:t>Auxillary</a:t>
            </a:r>
            <a:r>
              <a:rPr lang="en-US" sz="2400" b="1" i="0" dirty="0">
                <a:solidFill>
                  <a:srgbClr val="666666"/>
                </a:solidFill>
                <a:effectLst/>
                <a:latin typeface="Arial" panose="020B0604020202020204" pitchFamily="34" charset="0"/>
              </a:rPr>
              <a:t> Flag(AC)</a:t>
            </a:r>
            <a:r>
              <a:rPr lang="en-US" sz="2400" b="0" i="0" dirty="0">
                <a:solidFill>
                  <a:srgbClr val="666666"/>
                </a:solidFill>
                <a:effectLst/>
                <a:latin typeface="Arial" panose="020B0604020202020204" pitchFamily="34" charset="0"/>
              </a:rPr>
              <a:t>: </a:t>
            </a:r>
            <a:r>
              <a:rPr lang="en-US" sz="2400" b="0" i="0" dirty="0">
                <a:solidFill>
                  <a:srgbClr val="666666"/>
                </a:solidFill>
                <a:effectLst/>
                <a:latin typeface="Times New Roman" panose="02020603050405020304" pitchFamily="18" charset="0"/>
                <a:cs typeface="Times New Roman" panose="02020603050405020304" pitchFamily="18" charset="0"/>
              </a:rPr>
              <a:t>The address of the auxiliary carry is D5. This auxiliary carry is affected when a bit is generated from the 3rd position to the 4th position.AC=0 auxiliary is </a:t>
            </a:r>
            <a:r>
              <a:rPr lang="en-US" sz="2400" b="0" i="0" dirty="0" err="1">
                <a:solidFill>
                  <a:srgbClr val="666666"/>
                </a:solidFill>
                <a:effectLst/>
                <a:latin typeface="Times New Roman" panose="02020603050405020304" pitchFamily="18" charset="0"/>
                <a:cs typeface="Times New Roman" panose="02020603050405020304" pitchFamily="18" charset="0"/>
              </a:rPr>
              <a:t>reset,AC</a:t>
            </a:r>
            <a:r>
              <a:rPr lang="en-US" sz="2400" b="0" i="0" dirty="0">
                <a:solidFill>
                  <a:srgbClr val="666666"/>
                </a:solidFill>
                <a:effectLst/>
                <a:latin typeface="Times New Roman" panose="02020603050405020304" pitchFamily="18" charset="0"/>
                <a:cs typeface="Times New Roman" panose="02020603050405020304" pitchFamily="18" charset="0"/>
              </a:rPr>
              <a:t>=1 auxiliary is </a:t>
            </a:r>
            <a:r>
              <a:rPr lang="en-US" sz="2400" b="0" i="0" dirty="0" err="1">
                <a:solidFill>
                  <a:srgbClr val="666666"/>
                </a:solidFill>
                <a:effectLst/>
                <a:latin typeface="Times New Roman" panose="02020603050405020304" pitchFamily="18" charset="0"/>
                <a:cs typeface="Times New Roman" panose="02020603050405020304" pitchFamily="18" charset="0"/>
              </a:rPr>
              <a:t>set.</a:t>
            </a:r>
            <a:r>
              <a:rPr lang="en-US" sz="2400" dirty="0" err="1">
                <a:solidFill>
                  <a:srgbClr val="666666"/>
                </a:solidFill>
                <a:latin typeface="Times New Roman" panose="02020603050405020304" pitchFamily="18" charset="0"/>
                <a:cs typeface="Times New Roman" panose="02020603050405020304" pitchFamily="18" charset="0"/>
              </a:rPr>
              <a:t>This</a:t>
            </a:r>
            <a:r>
              <a:rPr lang="en-US" sz="2400" b="0" i="0" dirty="0">
                <a:solidFill>
                  <a:srgbClr val="666666"/>
                </a:solidFill>
                <a:effectLst/>
                <a:latin typeface="Times New Roman" panose="02020603050405020304" pitchFamily="18" charset="0"/>
                <a:cs typeface="Times New Roman" panose="02020603050405020304" pitchFamily="18" charset="0"/>
              </a:rPr>
              <a:t> will be used in case of BCD related operations.</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1384059-70AB-4264-A1FF-0CDEBD708F5E}"/>
              </a:ext>
            </a:extLst>
          </p:cNvPr>
          <p:cNvPicPr>
            <a:picLocks noChangeAspect="1"/>
          </p:cNvPicPr>
          <p:nvPr/>
        </p:nvPicPr>
        <p:blipFill>
          <a:blip r:embed="rId3"/>
          <a:stretch>
            <a:fillRect/>
          </a:stretch>
        </p:blipFill>
        <p:spPr>
          <a:xfrm>
            <a:off x="4497050" y="4913417"/>
            <a:ext cx="2957592" cy="146685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71102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17435B-B8E7-4608-9BC2-A166B8CFCA35}"/>
              </a:ext>
            </a:extLst>
          </p:cNvPr>
          <p:cNvSpPr>
            <a:spLocks noGrp="1"/>
          </p:cNvSpPr>
          <p:nvPr>
            <p:ph sz="quarter" idx="13"/>
          </p:nvPr>
        </p:nvSpPr>
        <p:spPr>
          <a:xfrm>
            <a:off x="689548" y="554636"/>
            <a:ext cx="10588052" cy="5236563"/>
          </a:xfrm>
        </p:spPr>
        <p:txBody>
          <a:bodyPr/>
          <a:lstStyle/>
          <a:p>
            <a:pPr algn="just" fontAlgn="base">
              <a:lnSpc>
                <a:spcPct val="150000"/>
              </a:lnSpc>
            </a:pPr>
            <a:r>
              <a:rPr lang="en-US" b="0" i="0" dirty="0">
                <a:solidFill>
                  <a:srgbClr val="666666"/>
                </a:solidFill>
                <a:effectLst/>
                <a:latin typeface="Arial" panose="020B0604020202020204" pitchFamily="34" charset="0"/>
              </a:rPr>
              <a:t> </a:t>
            </a:r>
            <a:r>
              <a:rPr lang="en-US" sz="2400" b="1" i="0" dirty="0">
                <a:solidFill>
                  <a:srgbClr val="666666"/>
                </a:solidFill>
                <a:effectLst/>
                <a:latin typeface="Times New Roman" panose="02020603050405020304" pitchFamily="18" charset="0"/>
                <a:cs typeface="Times New Roman" panose="02020603050405020304" pitchFamily="18" charset="0"/>
              </a:rPr>
              <a:t>Overflow Flag (OV)</a:t>
            </a:r>
            <a:r>
              <a:rPr lang="en-US" sz="2400" b="0" i="0" dirty="0">
                <a:solidFill>
                  <a:srgbClr val="666666"/>
                </a:solidFill>
                <a:effectLst/>
                <a:latin typeface="Times New Roman" panose="02020603050405020304" pitchFamily="18" charset="0"/>
                <a:cs typeface="Times New Roman" panose="02020603050405020304" pitchFamily="18" charset="0"/>
              </a:rPr>
              <a:t>: </a:t>
            </a:r>
            <a:r>
              <a:rPr lang="en-US" sz="2000" b="0" i="0" dirty="0">
                <a:solidFill>
                  <a:srgbClr val="666666"/>
                </a:solidFill>
                <a:effectLst/>
                <a:latin typeface="Times New Roman" panose="02020603050405020304" pitchFamily="18" charset="0"/>
                <a:cs typeface="Times New Roman" panose="02020603050405020304" pitchFamily="18" charset="0"/>
              </a:rPr>
              <a:t>The address of the overflow flag is D2. When a bit is generated from the 6th position to the 7th position, then the overflow flag is affected.</a:t>
            </a:r>
          </a:p>
          <a:p>
            <a:pPr marL="0" indent="0" algn="ctr" fontAlgn="base">
              <a:lnSpc>
                <a:spcPct val="150000"/>
              </a:lnSpc>
              <a:buNone/>
            </a:pPr>
            <a:r>
              <a:rPr lang="en-US" sz="2000" b="0" i="0" dirty="0">
                <a:solidFill>
                  <a:srgbClr val="666666"/>
                </a:solidFill>
                <a:effectLst/>
                <a:latin typeface="Times New Roman" panose="02020603050405020304" pitchFamily="18" charset="0"/>
                <a:cs typeface="Times New Roman" panose="02020603050405020304" pitchFamily="18" charset="0"/>
              </a:rPr>
              <a:t>OV=0 overflow flag resets</a:t>
            </a:r>
            <a:br>
              <a:rPr lang="en-US" sz="2000" b="0" i="0" dirty="0">
                <a:solidFill>
                  <a:srgbClr val="666666"/>
                </a:solidFill>
                <a:effectLst/>
                <a:latin typeface="Times New Roman" panose="02020603050405020304" pitchFamily="18" charset="0"/>
                <a:cs typeface="Times New Roman" panose="02020603050405020304" pitchFamily="18" charset="0"/>
              </a:rPr>
            </a:br>
            <a:r>
              <a:rPr lang="en-US" sz="2000" b="0" i="0" dirty="0">
                <a:solidFill>
                  <a:srgbClr val="666666"/>
                </a:solidFill>
                <a:effectLst/>
                <a:latin typeface="Times New Roman" panose="02020603050405020304" pitchFamily="18" charset="0"/>
                <a:cs typeface="Times New Roman" panose="02020603050405020304" pitchFamily="18" charset="0"/>
              </a:rPr>
              <a:t>OV=1 overflow flag sets</a:t>
            </a:r>
          </a:p>
          <a:p>
            <a:pPr marL="0" indent="0">
              <a:buNone/>
            </a:pPr>
            <a:endParaRPr lang="en-US" dirty="0"/>
          </a:p>
        </p:txBody>
      </p:sp>
      <p:sp>
        <p:nvSpPr>
          <p:cNvPr id="4" name="Date Placeholder 3">
            <a:extLst>
              <a:ext uri="{FF2B5EF4-FFF2-40B4-BE49-F238E27FC236}">
                <a16:creationId xmlns:a16="http://schemas.microsoft.com/office/drawing/2014/main" id="{77077A64-752E-42F7-89BC-E9FDC87BDA3D}"/>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E3E18438-83AB-483F-927E-330620B7C974}"/>
              </a:ext>
            </a:extLst>
          </p:cNvPr>
          <p:cNvSpPr>
            <a:spLocks noGrp="1"/>
          </p:cNvSpPr>
          <p:nvPr>
            <p:ph type="sldNum" sz="quarter" idx="12"/>
          </p:nvPr>
        </p:nvSpPr>
        <p:spPr/>
        <p:txBody>
          <a:bodyPr/>
          <a:lstStyle/>
          <a:p>
            <a:fld id="{37E48E4C-F13E-4341-8BD6-7F02BFA6C89B}" type="slidenum">
              <a:rPr lang="en-IN" smtClean="0"/>
              <a:t>61</a:t>
            </a:fld>
            <a:endParaRPr lang="en-IN"/>
          </a:p>
        </p:txBody>
      </p:sp>
      <p:pic>
        <p:nvPicPr>
          <p:cNvPr id="7" name="Picture 6">
            <a:extLst>
              <a:ext uri="{FF2B5EF4-FFF2-40B4-BE49-F238E27FC236}">
                <a16:creationId xmlns:a16="http://schemas.microsoft.com/office/drawing/2014/main" id="{49FB7D76-85CE-4594-A8B3-8A2D4C32DBDC}"/>
              </a:ext>
            </a:extLst>
          </p:cNvPr>
          <p:cNvPicPr>
            <a:picLocks noChangeAspect="1"/>
          </p:cNvPicPr>
          <p:nvPr/>
        </p:nvPicPr>
        <p:blipFill>
          <a:blip r:embed="rId2"/>
          <a:stretch>
            <a:fillRect/>
          </a:stretch>
        </p:blipFill>
        <p:spPr>
          <a:xfrm>
            <a:off x="8024032" y="1648917"/>
            <a:ext cx="2768886" cy="1524000"/>
          </a:xfrm>
          <a:prstGeom prst="rect">
            <a:avLst/>
          </a:prstGeom>
        </p:spPr>
      </p:pic>
      <p:sp>
        <p:nvSpPr>
          <p:cNvPr id="9" name="TextBox 8">
            <a:extLst>
              <a:ext uri="{FF2B5EF4-FFF2-40B4-BE49-F238E27FC236}">
                <a16:creationId xmlns:a16="http://schemas.microsoft.com/office/drawing/2014/main" id="{8DE91935-A281-4287-8C16-52022E55AD59}"/>
              </a:ext>
            </a:extLst>
          </p:cNvPr>
          <p:cNvSpPr txBox="1"/>
          <p:nvPr/>
        </p:nvSpPr>
        <p:spPr>
          <a:xfrm>
            <a:off x="733269" y="3361918"/>
            <a:ext cx="10544331" cy="142199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i="0" dirty="0">
                <a:solidFill>
                  <a:srgbClr val="666666"/>
                </a:solidFill>
                <a:effectLst/>
                <a:latin typeface="Times New Roman" panose="02020603050405020304" pitchFamily="18" charset="0"/>
                <a:cs typeface="Times New Roman" panose="02020603050405020304" pitchFamily="18" charset="0"/>
              </a:rPr>
              <a:t>Parity Flag (P)</a:t>
            </a:r>
            <a:r>
              <a:rPr lang="en-US" b="0" i="0" dirty="0">
                <a:solidFill>
                  <a:srgbClr val="666666"/>
                </a:solidFill>
                <a:effectLst/>
                <a:latin typeface="Times New Roman" panose="02020603050405020304" pitchFamily="18" charset="0"/>
                <a:cs typeface="Times New Roman" panose="02020603050405020304" pitchFamily="18" charset="0"/>
              </a:rPr>
              <a:t>:</a:t>
            </a:r>
            <a:r>
              <a:rPr lang="en-US" sz="2000" b="0" i="0" dirty="0">
                <a:solidFill>
                  <a:srgbClr val="666666"/>
                </a:solidFill>
                <a:effectLst/>
                <a:latin typeface="Times New Roman" panose="02020603050405020304" pitchFamily="18" charset="0"/>
                <a:cs typeface="Times New Roman" panose="02020603050405020304" pitchFamily="18" charset="0"/>
              </a:rPr>
              <a:t>It will be set/reset based on the value (Numeric) present in the Accumulator. If it has odd number of 1’s then it is set otherwise it is set to zero, so it serves just as an indicator.</a:t>
            </a:r>
          </a:p>
          <a:p>
            <a:pPr marL="285750" indent="-285750">
              <a:lnSpc>
                <a:spcPct val="150000"/>
              </a:lnSpc>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F0:</a:t>
            </a:r>
            <a:r>
              <a:rPr lang="en-US" sz="2000" dirty="0">
                <a:solidFill>
                  <a:srgbClr val="666666"/>
                </a:solidFill>
                <a:latin typeface="Times New Roman" panose="02020603050405020304" pitchFamily="18" charset="0"/>
                <a:cs typeface="Times New Roman" panose="02020603050405020304" pitchFamily="18" charset="0"/>
              </a:rPr>
              <a:t>It is a general-purpose bit that can be used by user as per their requirement .</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417825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F5A58-19F6-415E-B8E2-924D036645C7}"/>
              </a:ext>
            </a:extLst>
          </p:cNvPr>
          <p:cNvSpPr>
            <a:spLocks noGrp="1"/>
          </p:cNvSpPr>
          <p:nvPr>
            <p:ph sz="quarter" idx="13"/>
          </p:nvPr>
        </p:nvSpPr>
        <p:spPr>
          <a:xfrm>
            <a:off x="484213" y="656841"/>
            <a:ext cx="3872250" cy="5354215"/>
          </a:xfrm>
        </p:spPr>
        <p:txBody>
          <a:bodyPr>
            <a:normAutofit/>
          </a:bodyPr>
          <a:lstStyle/>
          <a:p>
            <a:pPr algn="just">
              <a:lnSpc>
                <a:spcPct val="110000"/>
              </a:lnSpc>
            </a:pPr>
            <a:r>
              <a:rPr lang="en-US" sz="2400" b="1" i="0" dirty="0">
                <a:effectLst/>
                <a:latin typeface="Times New Roman" panose="02020603050405020304" pitchFamily="18" charset="0"/>
                <a:cs typeface="Times New Roman" panose="02020603050405020304" pitchFamily="18" charset="0"/>
              </a:rPr>
              <a:t>RS1 and RS0:</a:t>
            </a:r>
            <a:r>
              <a:rPr lang="en-US" sz="2400" i="0" dirty="0">
                <a:effectLst/>
                <a:latin typeface="Times New Roman" panose="02020603050405020304" pitchFamily="18" charset="0"/>
                <a:cs typeface="Times New Roman" panose="02020603050405020304" pitchFamily="18" charset="0"/>
              </a:rPr>
              <a:t>There are four register banks supported in 8051 and each of them has 8 registers from R0 to R7.The user has a flexibility of selecting those one of those banks by using register bank select options.</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200" b="0" i="0" dirty="0">
                <a:effectLst/>
                <a:latin typeface="Times New Roman" panose="02020603050405020304" pitchFamily="18" charset="0"/>
                <a:cs typeface="Times New Roman" panose="02020603050405020304" pitchFamily="18" charset="0"/>
              </a:rPr>
              <a:t>The RS1 and RS0, the bits in the PSW register, are used to select different memory locations (bank0 to bank4) in the RAM</a:t>
            </a:r>
            <a:r>
              <a:rPr lang="en-US" sz="1700" b="0" i="0" dirty="0">
                <a:effectLst/>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2CFBBA-E8F1-4EBB-9F47-C6755949C557}"/>
              </a:ext>
            </a:extLst>
          </p:cNvPr>
          <p:cNvPicPr>
            <a:picLocks noChangeAspect="1"/>
          </p:cNvPicPr>
          <p:nvPr/>
        </p:nvPicPr>
        <p:blipFill>
          <a:blip r:embed="rId2"/>
          <a:stretch>
            <a:fillRect/>
          </a:stretch>
        </p:blipFill>
        <p:spPr>
          <a:xfrm>
            <a:off x="5405862" y="1494942"/>
            <a:ext cx="6019331" cy="3864870"/>
          </a:xfrm>
          <a:prstGeom prst="rect">
            <a:avLst/>
          </a:prstGeom>
          <a:effectLst/>
        </p:spPr>
      </p:pic>
      <p:sp>
        <p:nvSpPr>
          <p:cNvPr id="4" name="Date Placeholder 3">
            <a:extLst>
              <a:ext uri="{FF2B5EF4-FFF2-40B4-BE49-F238E27FC236}">
                <a16:creationId xmlns:a16="http://schemas.microsoft.com/office/drawing/2014/main" id="{89C25AB1-9179-464D-AF65-285227BC750A}"/>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sp>
        <p:nvSpPr>
          <p:cNvPr id="5" name="Slide Number Placeholder 4">
            <a:extLst>
              <a:ext uri="{FF2B5EF4-FFF2-40B4-BE49-F238E27FC236}">
                <a16:creationId xmlns:a16="http://schemas.microsoft.com/office/drawing/2014/main" id="{634817CB-F3F4-4909-8C28-C257F92517BE}"/>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62</a:t>
            </a:fld>
            <a:endParaRPr lang="en-IN">
              <a:solidFill>
                <a:srgbClr val="303030"/>
              </a:solidFill>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02725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C3EA8-9244-4366-9E98-0D50661E0C75}"/>
              </a:ext>
            </a:extLst>
          </p:cNvPr>
          <p:cNvSpPr>
            <a:spLocks noGrp="1"/>
          </p:cNvSpPr>
          <p:nvPr>
            <p:ph type="title"/>
          </p:nvPr>
        </p:nvSpPr>
        <p:spPr>
          <a:xfrm>
            <a:off x="643467" y="321734"/>
            <a:ext cx="10905066" cy="1135737"/>
          </a:xfrm>
        </p:spPr>
        <p:txBody>
          <a:bodyPr>
            <a:normAutofit/>
          </a:bodyPr>
          <a:lstStyle/>
          <a:p>
            <a:r>
              <a:rPr lang="en-US" sz="3600" b="1" i="0">
                <a:effectLst/>
                <a:latin typeface="Arial" panose="020B0604020202020204" pitchFamily="34" charset="0"/>
              </a:rPr>
              <a:t>Special Function Registers (SFR)</a:t>
            </a:r>
            <a:br>
              <a:rPr lang="en-US" sz="3600" b="1" i="0">
                <a:effectLst/>
                <a:latin typeface="Arial" panose="020B0604020202020204" pitchFamily="34" charset="0"/>
              </a:rPr>
            </a:br>
            <a:endParaRPr lang="en-US" sz="3600"/>
          </a:p>
        </p:txBody>
      </p:sp>
      <p:sp>
        <p:nvSpPr>
          <p:cNvPr id="3" name="Content Placeholder 2">
            <a:extLst>
              <a:ext uri="{FF2B5EF4-FFF2-40B4-BE49-F238E27FC236}">
                <a16:creationId xmlns:a16="http://schemas.microsoft.com/office/drawing/2014/main" id="{30FD1290-2B3A-4192-B2B2-A2DF9722D63C}"/>
              </a:ext>
            </a:extLst>
          </p:cNvPr>
          <p:cNvSpPr>
            <a:spLocks noGrp="1"/>
          </p:cNvSpPr>
          <p:nvPr>
            <p:ph sz="quarter" idx="13"/>
          </p:nvPr>
        </p:nvSpPr>
        <p:spPr>
          <a:xfrm>
            <a:off x="643469" y="1782981"/>
            <a:ext cx="4124130" cy="4393982"/>
          </a:xfrm>
        </p:spPr>
        <p:txBody>
          <a:bodyPr>
            <a:normAutofit/>
          </a:bodyPr>
          <a:lstStyle/>
          <a:p>
            <a:r>
              <a:rPr lang="en-US" sz="2000" b="0" i="0" dirty="0">
                <a:effectLst/>
                <a:latin typeface="Times New Roman" panose="02020603050405020304" pitchFamily="18" charset="0"/>
                <a:cs typeface="Times New Roman" panose="02020603050405020304" pitchFamily="18" charset="0"/>
              </a:rPr>
              <a:t>Special function registers are upper RAM</a:t>
            </a:r>
            <a:r>
              <a:rPr lang="en-US" sz="2000" b="0" i="0" u="none" strike="noStrike" dirty="0">
                <a:effectLst/>
                <a:latin typeface="Times New Roman" panose="02020603050405020304" pitchFamily="18" charset="0"/>
                <a:cs typeface="Times New Roman" panose="02020603050405020304" pitchFamily="18" charset="0"/>
                <a:hlinkClick r:id="rId2"/>
              </a:rPr>
              <a:t> in the 8051 microcontrollers</a:t>
            </a:r>
            <a:r>
              <a:rPr lang="en-US" sz="2000" b="0" i="0" dirty="0">
                <a:effectLst/>
                <a:latin typeface="Times New Roman" panose="02020603050405020304" pitchFamily="18" charset="0"/>
                <a:cs typeface="Times New Roman" panose="02020603050405020304" pitchFamily="18" charset="0"/>
              </a:rPr>
              <a:t>. These registers contain all peripherally related registers like P0, P1, P2, P3, timers or counters, serial port, and interrupts-related registers. </a:t>
            </a:r>
          </a:p>
          <a:p>
            <a:r>
              <a:rPr lang="en-US" sz="2000" dirty="0">
                <a:latin typeface="Times New Roman" panose="02020603050405020304" pitchFamily="18" charset="0"/>
                <a:cs typeface="Times New Roman" panose="02020603050405020304" pitchFamily="18" charset="0"/>
              </a:rPr>
              <a:t>There are 21 SFR’s available in 8051 microcontroller.</a:t>
            </a:r>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SFR memory address starts from 80h to </a:t>
            </a:r>
            <a:r>
              <a:rPr lang="en-US" sz="2000" b="0" i="0" dirty="0" err="1">
                <a:effectLst/>
                <a:latin typeface="Times New Roman" panose="02020603050405020304" pitchFamily="18" charset="0"/>
                <a:cs typeface="Times New Roman" panose="02020603050405020304" pitchFamily="18" charset="0"/>
              </a:rPr>
              <a:t>FFh</a:t>
            </a:r>
            <a:r>
              <a:rPr lang="en-US" sz="2000" b="0" i="0" dirty="0">
                <a:effectLst/>
                <a:latin typeface="Times New Roman" panose="02020603050405020304" pitchFamily="18" charset="0"/>
                <a:cs typeface="Times New Roman" panose="02020603050405020304" pitchFamily="18" charset="0"/>
              </a:rPr>
              <a:t>. The SFR register is implemented by bit-address registers and byte-address registers.</a:t>
            </a: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FE8F639-5E03-443D-9D4B-122207424D27}"/>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grpSp>
        <p:nvGrpSpPr>
          <p:cNvPr id="21" name="Group 13">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34476A0-F6A4-488D-9B3D-37C95E07B5E6}"/>
              </a:ext>
            </a:extLst>
          </p:cNvPr>
          <p:cNvPicPr>
            <a:picLocks noChangeAspect="1"/>
          </p:cNvPicPr>
          <p:nvPr/>
        </p:nvPicPr>
        <p:blipFill>
          <a:blip r:embed="rId3"/>
          <a:stretch>
            <a:fillRect/>
          </a:stretch>
        </p:blipFill>
        <p:spPr>
          <a:xfrm>
            <a:off x="5175156" y="1670241"/>
            <a:ext cx="6333953" cy="447463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2DFE2954-8273-41C8-9AD6-FAAD8430A687}"/>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63</a:t>
            </a:fld>
            <a:endParaRPr lang="en-IN"/>
          </a:p>
        </p:txBody>
      </p:sp>
      <p:pic>
        <p:nvPicPr>
          <p:cNvPr id="14" name="Picture 13">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666452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6BC458-46E6-4B58-B992-A3C34659A52B}"/>
              </a:ext>
            </a:extLst>
          </p:cNvPr>
          <p:cNvSpPr>
            <a:spLocks noGrp="1"/>
          </p:cNvSpPr>
          <p:nvPr>
            <p:ph sz="quarter" idx="13"/>
          </p:nvPr>
        </p:nvSpPr>
        <p:spPr>
          <a:xfrm>
            <a:off x="4437090" y="640082"/>
            <a:ext cx="7111444" cy="2484884"/>
          </a:xfrm>
        </p:spPr>
        <p:txBody>
          <a:bodyPr anchor="ctr">
            <a:normAutofit/>
          </a:bodyPr>
          <a:lstStyle/>
          <a:p>
            <a:pPr algn="just"/>
            <a:r>
              <a:rPr lang="en-US" sz="1700" b="0" i="0" dirty="0">
                <a:effectLst/>
                <a:latin typeface="Times New Roman" panose="02020603050405020304" pitchFamily="18" charset="0"/>
                <a:cs typeface="Times New Roman" panose="02020603050405020304" pitchFamily="18" charset="0"/>
              </a:rPr>
              <a:t>The accumulator, B register, Po, P1, P2, P3, IE registers are bit-addressable register remaining all are byte-addressable registers.</a:t>
            </a:r>
          </a:p>
          <a:p>
            <a:pPr algn="just"/>
            <a:r>
              <a:rPr lang="en-US" sz="1700" b="1" u="sng" dirty="0">
                <a:latin typeface="Times New Roman" panose="02020603050405020304" pitchFamily="18" charset="0"/>
                <a:cs typeface="Times New Roman" panose="02020603050405020304" pitchFamily="18" charset="0"/>
              </a:rPr>
              <a:t>Accumulator:</a:t>
            </a:r>
          </a:p>
          <a:p>
            <a:pPr marL="0" indent="0" algn="just">
              <a:buNone/>
            </a:pPr>
            <a:r>
              <a:rPr lang="en-US" sz="1700" dirty="0">
                <a:latin typeface="Times New Roman" panose="02020603050405020304" pitchFamily="18" charset="0"/>
                <a:cs typeface="Times New Roman" panose="02020603050405020304" pitchFamily="18" charset="0"/>
              </a:rPr>
              <a:t>       The accumulator which is also known as ACC or A is a bit as well as a byte-addressable register by an address of the accumulator. If you want to use a bit-addressable register, you can use a single bit (E0) of the register and you can use an 8-bit of the accumulator as a byte-addressable register. The accumulator holds the results of most Arithmetic and logical operations.</a:t>
            </a:r>
          </a:p>
        </p:txBody>
      </p:sp>
      <p:pic>
        <p:nvPicPr>
          <p:cNvPr id="7" name="Picture 6" descr="Box and whisker chart&#10;&#10;Description automatically generated with low confidence">
            <a:extLst>
              <a:ext uri="{FF2B5EF4-FFF2-40B4-BE49-F238E27FC236}">
                <a16:creationId xmlns:a16="http://schemas.microsoft.com/office/drawing/2014/main" id="{504988E1-A502-4207-AA5C-2AB5F74A098D}"/>
              </a:ext>
            </a:extLst>
          </p:cNvPr>
          <p:cNvPicPr>
            <a:picLocks noChangeAspect="1"/>
          </p:cNvPicPr>
          <p:nvPr/>
        </p:nvPicPr>
        <p:blipFill>
          <a:blip r:embed="rId2"/>
          <a:stretch>
            <a:fillRect/>
          </a:stretch>
        </p:blipFill>
        <p:spPr>
          <a:xfrm>
            <a:off x="4654297" y="3723757"/>
            <a:ext cx="6894236" cy="1934216"/>
          </a:xfrm>
          <a:prstGeom prst="rect">
            <a:avLst/>
          </a:prstGeom>
        </p:spPr>
      </p:pic>
      <p:sp>
        <p:nvSpPr>
          <p:cNvPr id="4" name="Date Placeholder 3">
            <a:extLst>
              <a:ext uri="{FF2B5EF4-FFF2-40B4-BE49-F238E27FC236}">
                <a16:creationId xmlns:a16="http://schemas.microsoft.com/office/drawing/2014/main" id="{305C3616-A1FE-42C1-8B1D-665AA2624C3C}"/>
              </a:ext>
            </a:extLst>
          </p:cNvPr>
          <p:cNvSpPr>
            <a:spLocks noGrp="1"/>
          </p:cNvSpPr>
          <p:nvPr>
            <p:ph type="dt" sz="half" idx="10"/>
          </p:nvPr>
        </p:nvSpPr>
        <p:spPr>
          <a:xfrm>
            <a:off x="643467" y="6356350"/>
            <a:ext cx="2937933" cy="365125"/>
          </a:xfrm>
        </p:spPr>
        <p:txBody>
          <a:bodyPr>
            <a:normAutofit/>
          </a:bodyPr>
          <a:lstStyle/>
          <a:p>
            <a:pPr>
              <a:spcAft>
                <a:spcPts val="600"/>
              </a:spcAft>
            </a:pPr>
            <a:fld id="{9139B526-A106-4890-9EDF-E44FD772FCA0}" type="datetime1">
              <a:rPr lang="en-US">
                <a:solidFill>
                  <a:srgbClr val="FFFFFF">
                    <a:alpha val="80000"/>
                  </a:srgbClr>
                </a:solidFill>
              </a:rPr>
              <a:pPr>
                <a:spcAft>
                  <a:spcPts val="600"/>
                </a:spcAft>
              </a:pPr>
              <a:t>2/24/2022</a:t>
            </a:fld>
            <a:endParaRPr lang="en-IN">
              <a:solidFill>
                <a:srgbClr val="FFFFFF">
                  <a:alpha val="80000"/>
                </a:srgbClr>
              </a:solidFill>
            </a:endParaRPr>
          </a:p>
        </p:txBody>
      </p:sp>
      <p:sp>
        <p:nvSpPr>
          <p:cNvPr id="5" name="Slide Number Placeholder 4">
            <a:extLst>
              <a:ext uri="{FF2B5EF4-FFF2-40B4-BE49-F238E27FC236}">
                <a16:creationId xmlns:a16="http://schemas.microsoft.com/office/drawing/2014/main" id="{42954D5D-FF7B-4BD9-95C1-15AE87730FCC}"/>
              </a:ext>
            </a:extLst>
          </p:cNvPr>
          <p:cNvSpPr>
            <a:spLocks noGrp="1"/>
          </p:cNvSpPr>
          <p:nvPr>
            <p:ph type="sldNum" sz="quarter" idx="12"/>
          </p:nvPr>
        </p:nvSpPr>
        <p:spPr>
          <a:xfrm>
            <a:off x="10534650" y="6356350"/>
            <a:ext cx="819150" cy="365125"/>
          </a:xfrm>
        </p:spPr>
        <p:txBody>
          <a:bodyPr>
            <a:normAutofit/>
          </a:bodyPr>
          <a:lstStyle/>
          <a:p>
            <a:pPr>
              <a:spcAft>
                <a:spcPts val="600"/>
              </a:spcAft>
            </a:pPr>
            <a:fld id="{37E48E4C-F13E-4341-8BD6-7F02BFA6C89B}" type="slidenum">
              <a:rPr lang="en-IN">
                <a:solidFill>
                  <a:prstClr val="black">
                    <a:tint val="75000"/>
                  </a:prstClr>
                </a:solidFill>
              </a:rPr>
              <a:pPr>
                <a:spcAft>
                  <a:spcPts val="600"/>
                </a:spcAft>
              </a:pPr>
              <a:t>64</a:t>
            </a:fld>
            <a:endParaRPr lang="en-IN">
              <a:solidFill>
                <a:prstClr val="black">
                  <a:tint val="75000"/>
                </a:prstClr>
              </a:solidFill>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155314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7E3F964-D665-4D39-BFED-4D8F68DA789F}"/>
              </a:ext>
            </a:extLst>
          </p:cNvPr>
          <p:cNvSpPr>
            <a:spLocks noGrp="1"/>
          </p:cNvSpPr>
          <p:nvPr>
            <p:ph sz="quarter" idx="13"/>
          </p:nvPr>
        </p:nvSpPr>
        <p:spPr>
          <a:xfrm>
            <a:off x="643469" y="1782981"/>
            <a:ext cx="4008384" cy="4393982"/>
          </a:xfrm>
        </p:spPr>
        <p:txBody>
          <a:bodyPr>
            <a:normAutofit/>
          </a:bodyPr>
          <a:lstStyle/>
          <a:p>
            <a:pPr fontAlgn="base"/>
            <a:r>
              <a:rPr lang="en-US" sz="2000" b="1" i="0" dirty="0">
                <a:effectLst/>
                <a:latin typeface="inherit"/>
              </a:rPr>
              <a:t>B-Register</a:t>
            </a:r>
            <a:endParaRPr lang="en-US" sz="2000" b="0" i="0" dirty="0">
              <a:effectLst/>
              <a:latin typeface="Arial" panose="020B0604020202020204" pitchFamily="34" charset="0"/>
            </a:endParaRPr>
          </a:p>
          <a:p>
            <a:pPr marL="0" indent="0" fontAlgn="base">
              <a:buNone/>
            </a:pPr>
            <a:r>
              <a:rPr lang="en-US" sz="2000" b="0" i="0" dirty="0">
                <a:effectLst/>
                <a:latin typeface="Times New Roman" panose="02020603050405020304" pitchFamily="18" charset="0"/>
                <a:cs typeface="Times New Roman" panose="02020603050405020304" pitchFamily="18" charset="0"/>
              </a:rPr>
              <a:t>The B-register is a bit and byte-addressable register. You can access 1-bit or all 8-bits by a physical address F0h. Suppose to access a bit 1, we have to use f1. The B register is only used for multiplication and division operations.</a:t>
            </a:r>
          </a:p>
          <a:p>
            <a:pPr marL="0" indent="0">
              <a:buNone/>
            </a:pPr>
            <a:endParaRPr lang="en-US" sz="2000" dirty="0"/>
          </a:p>
        </p:txBody>
      </p:sp>
      <p:sp>
        <p:nvSpPr>
          <p:cNvPr id="4" name="Date Placeholder 3">
            <a:extLst>
              <a:ext uri="{FF2B5EF4-FFF2-40B4-BE49-F238E27FC236}">
                <a16:creationId xmlns:a16="http://schemas.microsoft.com/office/drawing/2014/main" id="{F1A13A3D-4789-46D3-AC72-6BB4CDDCE590}"/>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2/24/2022</a:t>
            </a:fld>
            <a:endParaRPr lang="en-IN"/>
          </a:p>
        </p:txBody>
      </p:sp>
      <p:grpSp>
        <p:nvGrpSpPr>
          <p:cNvPr id="14" name="Group 13">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0675B1D-496E-417B-BF5F-CFDA7848566B}"/>
              </a:ext>
            </a:extLst>
          </p:cNvPr>
          <p:cNvPicPr>
            <a:picLocks noChangeAspect="1"/>
          </p:cNvPicPr>
          <p:nvPr/>
        </p:nvPicPr>
        <p:blipFill>
          <a:blip r:embed="rId2"/>
          <a:stretch>
            <a:fillRect/>
          </a:stretch>
        </p:blipFill>
        <p:spPr>
          <a:xfrm>
            <a:off x="5295319" y="2185364"/>
            <a:ext cx="6253212" cy="248727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4A35A32F-2058-489D-8173-882BFD900350}"/>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65</a:t>
            </a:fld>
            <a:endParaRPr lang="en-IN"/>
          </a:p>
        </p:txBody>
      </p:sp>
      <p:pic>
        <p:nvPicPr>
          <p:cNvPr id="13" name="Picture 12">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51079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E1AD5D-6529-41FB-AFDE-6B2E6DC71570}"/>
              </a:ext>
            </a:extLst>
          </p:cNvPr>
          <p:cNvSpPr>
            <a:spLocks noGrp="1"/>
          </p:cNvSpPr>
          <p:nvPr>
            <p:ph sz="quarter" idx="13"/>
          </p:nvPr>
        </p:nvSpPr>
        <p:spPr>
          <a:xfrm>
            <a:off x="838200" y="899411"/>
            <a:ext cx="10439400" cy="3657600"/>
          </a:xfrm>
        </p:spPr>
        <p:txBody>
          <a:bodyPr>
            <a:normAutofit lnSpcReduction="10000"/>
          </a:bodyPr>
          <a:lstStyle/>
          <a:p>
            <a:r>
              <a:rPr lang="en-US" dirty="0"/>
              <a:t>Port register:</a:t>
            </a:r>
            <a:r>
              <a:rPr lang="en-US" sz="2400" dirty="0">
                <a:latin typeface="Times New Roman" panose="02020603050405020304" pitchFamily="18" charset="0"/>
                <a:cs typeface="Times New Roman" panose="02020603050405020304" pitchFamily="18" charset="0"/>
              </a:rPr>
              <a:t>P0,P1,P2 &amp; P3 these function registers are meant for accessing the available ports of 8051 and are useful in interfacing with the peripherals.</a:t>
            </a:r>
          </a:p>
          <a:p>
            <a:pPr algn="just"/>
            <a:r>
              <a:rPr lang="en-US" b="1" dirty="0">
                <a:latin typeface="Times New Roman" panose="02020603050405020304" pitchFamily="18" charset="0"/>
                <a:cs typeface="Times New Roman" panose="02020603050405020304" pitchFamily="18" charset="0"/>
              </a:rPr>
              <a:t>PCON:</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PCON or Power Control register, as the name suggests is used to control the 8051 Microcontroller’s Power Modes and is located at 87H of the SFR Memory Space. Using two bits in the PCON Register, the microcontroller can be set to Idle Mode and Power Down Mode.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During Idle Mode, the Microcontroller will stop the Clock Signal to the ALU (CPU) but it is given to other peripherals like Timer, Serial, Interrupts, etc. In order to terminate the Idle Mode, you have to use an Interrupt or Hardware Reset.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Power Down Mode, the oscillator will be stopped and the power will be reduced to 2V. To terminate the Power Down Mode, you have to use the Hardware Reset.</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8895424-9870-4A06-BAC7-4283AEC485F4}"/>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03B85DF4-3D67-46D5-89E7-C5F62F5CE000}"/>
              </a:ext>
            </a:extLst>
          </p:cNvPr>
          <p:cNvSpPr>
            <a:spLocks noGrp="1"/>
          </p:cNvSpPr>
          <p:nvPr>
            <p:ph type="sldNum" sz="quarter" idx="12"/>
          </p:nvPr>
        </p:nvSpPr>
        <p:spPr/>
        <p:txBody>
          <a:bodyPr/>
          <a:lstStyle/>
          <a:p>
            <a:fld id="{37E48E4C-F13E-4341-8BD6-7F02BFA6C89B}" type="slidenum">
              <a:rPr lang="en-IN" smtClean="0"/>
              <a:t>66</a:t>
            </a:fld>
            <a:endParaRPr lang="en-IN"/>
          </a:p>
        </p:txBody>
      </p:sp>
      <p:pic>
        <p:nvPicPr>
          <p:cNvPr id="7" name="Picture 6">
            <a:extLst>
              <a:ext uri="{FF2B5EF4-FFF2-40B4-BE49-F238E27FC236}">
                <a16:creationId xmlns:a16="http://schemas.microsoft.com/office/drawing/2014/main" id="{25BFD07F-AA8E-4296-BB36-5F6F1E0DC1B4}"/>
              </a:ext>
            </a:extLst>
          </p:cNvPr>
          <p:cNvPicPr>
            <a:picLocks noChangeAspect="1"/>
          </p:cNvPicPr>
          <p:nvPr/>
        </p:nvPicPr>
        <p:blipFill>
          <a:blip r:embed="rId2"/>
          <a:stretch>
            <a:fillRect/>
          </a:stretch>
        </p:blipFill>
        <p:spPr>
          <a:xfrm>
            <a:off x="2224087" y="4803046"/>
            <a:ext cx="7743825" cy="1390650"/>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54693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92B8D-2E76-4114-BCF6-83928E9470B3}"/>
              </a:ext>
            </a:extLst>
          </p:cNvPr>
          <p:cNvSpPr>
            <a:spLocks noGrp="1"/>
          </p:cNvSpPr>
          <p:nvPr>
            <p:ph sz="quarter" idx="13"/>
          </p:nvPr>
        </p:nvSpPr>
        <p:spPr>
          <a:xfrm>
            <a:off x="838200" y="539646"/>
            <a:ext cx="10439400" cy="5251553"/>
          </a:xfrm>
        </p:spPr>
        <p:txBody>
          <a:bodyPr/>
          <a:lstStyle/>
          <a:p>
            <a:pPr algn="just"/>
            <a:r>
              <a:rPr lang="en-US" b="1" i="0" dirty="0">
                <a:solidFill>
                  <a:srgbClr val="34444C"/>
                </a:solidFill>
                <a:effectLst/>
                <a:latin typeface="Open Sans" panose="020B0606030504020204" pitchFamily="34" charset="0"/>
              </a:rPr>
              <a:t>SCON (Serial Control):</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The Serial Control or SCON SFR is used to control the 8051 Microcontroller’s Serial Port. It is located as an address of 98H. </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Using SCON, you can control the Operation Modes of the Serial Port, Baud Rate of the Serial Port and Send or Receive Data using Serial Port.</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SCON Register also consists of bits that are automatically SET when a byte of data is transmitted or received.</a:t>
            </a:r>
          </a:p>
          <a:p>
            <a:pPr marL="0" indent="0" algn="just">
              <a:buNone/>
            </a:pPr>
            <a:endParaRPr lang="en-US" sz="2400" b="1" i="0" dirty="0">
              <a:solidFill>
                <a:srgbClr val="34444C"/>
              </a:solidFill>
              <a:effectLst/>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C986623-F89E-4439-922C-DBC7513B2893}"/>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E6C53B0B-0F5B-4D59-AA6F-B9F91D1FEC2E}"/>
              </a:ext>
            </a:extLst>
          </p:cNvPr>
          <p:cNvSpPr>
            <a:spLocks noGrp="1"/>
          </p:cNvSpPr>
          <p:nvPr>
            <p:ph type="sldNum" sz="quarter" idx="12"/>
          </p:nvPr>
        </p:nvSpPr>
        <p:spPr/>
        <p:txBody>
          <a:bodyPr/>
          <a:lstStyle/>
          <a:p>
            <a:fld id="{37E48E4C-F13E-4341-8BD6-7F02BFA6C89B}" type="slidenum">
              <a:rPr lang="en-IN" smtClean="0"/>
              <a:t>67</a:t>
            </a:fld>
            <a:endParaRPr lang="en-IN"/>
          </a:p>
        </p:txBody>
      </p:sp>
      <p:pic>
        <p:nvPicPr>
          <p:cNvPr id="7" name="Picture 6">
            <a:extLst>
              <a:ext uri="{FF2B5EF4-FFF2-40B4-BE49-F238E27FC236}">
                <a16:creationId xmlns:a16="http://schemas.microsoft.com/office/drawing/2014/main" id="{01DA3E56-6417-4604-A558-0DA7E941F5F4}"/>
              </a:ext>
            </a:extLst>
          </p:cNvPr>
          <p:cNvPicPr>
            <a:picLocks noChangeAspect="1"/>
          </p:cNvPicPr>
          <p:nvPr/>
        </p:nvPicPr>
        <p:blipFill>
          <a:blip r:embed="rId2"/>
          <a:stretch>
            <a:fillRect/>
          </a:stretch>
        </p:blipFill>
        <p:spPr>
          <a:xfrm>
            <a:off x="1984245" y="3773071"/>
            <a:ext cx="7743825" cy="18002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495941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229AE8-227C-4167-AB35-C7C655D4BB85}"/>
              </a:ext>
            </a:extLst>
          </p:cNvPr>
          <p:cNvSpPr>
            <a:spLocks noGrp="1"/>
          </p:cNvSpPr>
          <p:nvPr>
            <p:ph sz="quarter" idx="13"/>
          </p:nvPr>
        </p:nvSpPr>
        <p:spPr>
          <a:xfrm>
            <a:off x="464068" y="583262"/>
            <a:ext cx="10889731" cy="4678286"/>
          </a:xfrm>
        </p:spPr>
        <p:txBody>
          <a:bodyPr/>
          <a:lstStyle/>
          <a:p>
            <a:pPr algn="l"/>
            <a:r>
              <a:rPr lang="en-US" b="1" i="0" dirty="0">
                <a:solidFill>
                  <a:srgbClr val="34444C"/>
                </a:solidFill>
                <a:effectLst/>
                <a:latin typeface="Open Sans" panose="020B0606030504020204" pitchFamily="34" charset="0"/>
              </a:rPr>
              <a:t>TCON (Timer Control):</a:t>
            </a:r>
            <a:r>
              <a:rPr lang="en-US" sz="2000" b="0" i="0" dirty="0">
                <a:solidFill>
                  <a:srgbClr val="34444C"/>
                </a:solidFill>
                <a:effectLst/>
                <a:latin typeface="Times New Roman" panose="02020603050405020304" pitchFamily="18" charset="0"/>
                <a:cs typeface="Times New Roman" panose="02020603050405020304" pitchFamily="18" charset="0"/>
              </a:rPr>
              <a:t>Timer Control or TCON Register is used to start or stop the Timers of 8051 Microcontroller. It also contains bits to indicate if the Timers has overflowed. The TCON SFR also consists of Interrupt related bits.</a:t>
            </a:r>
          </a:p>
          <a:p>
            <a:pPr marL="0" indent="0" algn="l">
              <a:buNone/>
            </a:pPr>
            <a:endParaRPr lang="en-US" sz="2400" b="0" i="0" dirty="0">
              <a:solidFill>
                <a:srgbClr val="34444C"/>
              </a:solidFill>
              <a:effectLst/>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759364C0-2926-40DB-925D-DE53F938A773}"/>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E572A50A-F622-4D86-AA95-EAF43A7EC445}"/>
              </a:ext>
            </a:extLst>
          </p:cNvPr>
          <p:cNvSpPr>
            <a:spLocks noGrp="1"/>
          </p:cNvSpPr>
          <p:nvPr>
            <p:ph type="sldNum" sz="quarter" idx="12"/>
          </p:nvPr>
        </p:nvSpPr>
        <p:spPr/>
        <p:txBody>
          <a:bodyPr/>
          <a:lstStyle/>
          <a:p>
            <a:fld id="{37E48E4C-F13E-4341-8BD6-7F02BFA6C89B}" type="slidenum">
              <a:rPr lang="en-IN" smtClean="0"/>
              <a:t>68</a:t>
            </a:fld>
            <a:endParaRPr lang="en-IN"/>
          </a:p>
        </p:txBody>
      </p:sp>
      <p:pic>
        <p:nvPicPr>
          <p:cNvPr id="7" name="Picture 6">
            <a:extLst>
              <a:ext uri="{FF2B5EF4-FFF2-40B4-BE49-F238E27FC236}">
                <a16:creationId xmlns:a16="http://schemas.microsoft.com/office/drawing/2014/main" id="{6C42E165-E9CE-4D3E-9964-07168CAA244B}"/>
              </a:ext>
            </a:extLst>
          </p:cNvPr>
          <p:cNvPicPr>
            <a:picLocks noChangeAspect="1"/>
          </p:cNvPicPr>
          <p:nvPr/>
        </p:nvPicPr>
        <p:blipFill>
          <a:blip r:embed="rId2"/>
          <a:stretch>
            <a:fillRect/>
          </a:stretch>
        </p:blipFill>
        <p:spPr>
          <a:xfrm>
            <a:off x="2103697" y="1699416"/>
            <a:ext cx="7610475" cy="1943100"/>
          </a:xfrm>
          <a:prstGeom prst="rect">
            <a:avLst/>
          </a:prstGeom>
        </p:spPr>
      </p:pic>
      <p:sp>
        <p:nvSpPr>
          <p:cNvPr id="9" name="TextBox 8">
            <a:extLst>
              <a:ext uri="{FF2B5EF4-FFF2-40B4-BE49-F238E27FC236}">
                <a16:creationId xmlns:a16="http://schemas.microsoft.com/office/drawing/2014/main" id="{5549FEE4-1C5A-4801-89E1-17D2F94E532D}"/>
              </a:ext>
            </a:extLst>
          </p:cNvPr>
          <p:cNvSpPr txBox="1"/>
          <p:nvPr/>
        </p:nvSpPr>
        <p:spPr>
          <a:xfrm>
            <a:off x="464069" y="3585148"/>
            <a:ext cx="10889731" cy="984885"/>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4444C"/>
                </a:solidFill>
                <a:effectLst/>
                <a:latin typeface="Open Sans" panose="020B0606030504020204" pitchFamily="34" charset="0"/>
              </a:rPr>
              <a:t>TMOD (Timer Mode)</a:t>
            </a:r>
          </a:p>
          <a:p>
            <a:pPr algn="just"/>
            <a:r>
              <a:rPr lang="en-US" sz="2000" b="0" i="0" dirty="0">
                <a:solidFill>
                  <a:srgbClr val="34444C"/>
                </a:solidFill>
                <a:effectLst/>
                <a:latin typeface="Times New Roman" panose="02020603050405020304" pitchFamily="18" charset="0"/>
                <a:cs typeface="Times New Roman" panose="02020603050405020304" pitchFamily="18" charset="0"/>
              </a:rPr>
              <a:t>The TMOD or Timer Mode register or SFR is used to set the Operating Modes of the Timers T0 and T1. The lower four bits are used to configure Timer0 and the higher four bits are used to configure Timer1.</a:t>
            </a:r>
          </a:p>
        </p:txBody>
      </p:sp>
      <p:pic>
        <p:nvPicPr>
          <p:cNvPr id="11" name="Picture 10">
            <a:extLst>
              <a:ext uri="{FF2B5EF4-FFF2-40B4-BE49-F238E27FC236}">
                <a16:creationId xmlns:a16="http://schemas.microsoft.com/office/drawing/2014/main" id="{6F005D5A-2D15-48C0-9B23-5E5A626DB406}"/>
              </a:ext>
            </a:extLst>
          </p:cNvPr>
          <p:cNvPicPr>
            <a:picLocks noChangeAspect="1"/>
          </p:cNvPicPr>
          <p:nvPr/>
        </p:nvPicPr>
        <p:blipFill>
          <a:blip r:embed="rId3"/>
          <a:stretch>
            <a:fillRect/>
          </a:stretch>
        </p:blipFill>
        <p:spPr>
          <a:xfrm>
            <a:off x="2300287" y="4826635"/>
            <a:ext cx="7591425" cy="167640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219419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AF931-166F-4E64-9424-CCE79593BAEB}"/>
              </a:ext>
            </a:extLst>
          </p:cNvPr>
          <p:cNvSpPr>
            <a:spLocks noGrp="1"/>
          </p:cNvSpPr>
          <p:nvPr>
            <p:ph sz="quarter" idx="13"/>
          </p:nvPr>
        </p:nvSpPr>
        <p:spPr>
          <a:xfrm>
            <a:off x="838200" y="539647"/>
            <a:ext cx="10439400" cy="3126984"/>
          </a:xfrm>
        </p:spPr>
        <p:txBody>
          <a:bodyPr/>
          <a:lstStyle/>
          <a:p>
            <a:pPr algn="l"/>
            <a:r>
              <a:rPr lang="en-US" b="1" i="0" dirty="0">
                <a:solidFill>
                  <a:srgbClr val="34444C"/>
                </a:solidFill>
                <a:effectLst/>
                <a:latin typeface="Open Sans" panose="020B0606030504020204" pitchFamily="34" charset="0"/>
              </a:rPr>
              <a:t>IE (Interrupt Enable)</a:t>
            </a:r>
          </a:p>
          <a:p>
            <a:pPr marL="0" indent="0" algn="just">
              <a:lnSpc>
                <a:spcPct val="100000"/>
              </a:lnSpc>
              <a:buNone/>
            </a:pPr>
            <a:r>
              <a:rPr lang="en-US" sz="2000" b="0" i="0" dirty="0">
                <a:solidFill>
                  <a:srgbClr val="34444C"/>
                </a:solidFill>
                <a:effectLst/>
                <a:latin typeface="Times New Roman" panose="02020603050405020304" pitchFamily="18" charset="0"/>
                <a:cs typeface="Times New Roman" panose="02020603050405020304" pitchFamily="18" charset="0"/>
              </a:rPr>
              <a:t>The IE or Interrupt Enable Register is used to enable or disable individual interrupts. If a bit is SET, the corresponding interrupt is enabled and if the bit is cleared, the interrupt is disabled. The Bit7 of the IE register i.e., EA bit is used to enable or disable all the interrupts</a:t>
            </a:r>
            <a:r>
              <a:rPr lang="en-US" sz="2400" b="0" i="0" dirty="0">
                <a:solidFill>
                  <a:srgbClr val="34444C"/>
                </a:solidFill>
                <a:effectLst/>
                <a:latin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B2C3C232-4CB4-4877-B61C-8B022527A232}"/>
              </a:ext>
            </a:extLst>
          </p:cNvPr>
          <p:cNvSpPr>
            <a:spLocks noGrp="1"/>
          </p:cNvSpPr>
          <p:nvPr>
            <p:ph type="dt" sz="half" idx="10"/>
          </p:nvPr>
        </p:nvSpPr>
        <p:spPr/>
        <p:txBody>
          <a:bodyPr/>
          <a:lstStyle/>
          <a:p>
            <a:fld id="{9139B526-A106-4890-9EDF-E44FD772FCA0}" type="datetime1">
              <a:rPr lang="en-US" smtClean="0"/>
              <a:t>2/24/2022</a:t>
            </a:fld>
            <a:endParaRPr lang="en-IN" dirty="0"/>
          </a:p>
        </p:txBody>
      </p:sp>
      <p:sp>
        <p:nvSpPr>
          <p:cNvPr id="5" name="Slide Number Placeholder 4">
            <a:extLst>
              <a:ext uri="{FF2B5EF4-FFF2-40B4-BE49-F238E27FC236}">
                <a16:creationId xmlns:a16="http://schemas.microsoft.com/office/drawing/2014/main" id="{7D4F6950-4C2C-4103-BABB-5F9EE8C26A23}"/>
              </a:ext>
            </a:extLst>
          </p:cNvPr>
          <p:cNvSpPr>
            <a:spLocks noGrp="1"/>
          </p:cNvSpPr>
          <p:nvPr>
            <p:ph type="sldNum" sz="quarter" idx="12"/>
          </p:nvPr>
        </p:nvSpPr>
        <p:spPr/>
        <p:txBody>
          <a:bodyPr/>
          <a:lstStyle/>
          <a:p>
            <a:fld id="{37E48E4C-F13E-4341-8BD6-7F02BFA6C89B}" type="slidenum">
              <a:rPr lang="en-IN" smtClean="0"/>
              <a:t>69</a:t>
            </a:fld>
            <a:endParaRPr lang="en-IN"/>
          </a:p>
        </p:txBody>
      </p:sp>
      <p:pic>
        <p:nvPicPr>
          <p:cNvPr id="7" name="Picture 6">
            <a:extLst>
              <a:ext uri="{FF2B5EF4-FFF2-40B4-BE49-F238E27FC236}">
                <a16:creationId xmlns:a16="http://schemas.microsoft.com/office/drawing/2014/main" id="{2C536241-49FE-40E7-87C8-6B4F77FB2E9B}"/>
              </a:ext>
            </a:extLst>
          </p:cNvPr>
          <p:cNvPicPr>
            <a:picLocks noChangeAspect="1"/>
          </p:cNvPicPr>
          <p:nvPr/>
        </p:nvPicPr>
        <p:blipFill>
          <a:blip r:embed="rId2"/>
          <a:stretch>
            <a:fillRect/>
          </a:stretch>
        </p:blipFill>
        <p:spPr>
          <a:xfrm>
            <a:off x="2057166" y="2170789"/>
            <a:ext cx="7762875" cy="1771650"/>
          </a:xfrm>
          <a:prstGeom prst="rect">
            <a:avLst/>
          </a:prstGeom>
        </p:spPr>
      </p:pic>
      <p:sp>
        <p:nvSpPr>
          <p:cNvPr id="9" name="TextBox 8">
            <a:extLst>
              <a:ext uri="{FF2B5EF4-FFF2-40B4-BE49-F238E27FC236}">
                <a16:creationId xmlns:a16="http://schemas.microsoft.com/office/drawing/2014/main" id="{F5638969-66F1-467B-9F1C-7D643FFF9A4D}"/>
              </a:ext>
            </a:extLst>
          </p:cNvPr>
          <p:cNvSpPr txBox="1"/>
          <p:nvPr/>
        </p:nvSpPr>
        <p:spPr>
          <a:xfrm>
            <a:off x="568378" y="3972630"/>
            <a:ext cx="10929078" cy="1292662"/>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4444C"/>
                </a:solidFill>
                <a:effectLst/>
                <a:latin typeface="Open Sans" panose="020B0606030504020204" pitchFamily="34" charset="0"/>
              </a:rPr>
              <a:t>IP (Interrupt Priority)</a:t>
            </a:r>
          </a:p>
          <a:p>
            <a:pPr algn="just"/>
            <a:r>
              <a:rPr lang="en-US" sz="2000" b="0" i="0" dirty="0">
                <a:solidFill>
                  <a:srgbClr val="34444C"/>
                </a:solidFill>
                <a:effectLst/>
                <a:latin typeface="Times New Roman" panose="02020603050405020304" pitchFamily="18" charset="0"/>
                <a:cs typeface="Times New Roman" panose="02020603050405020304" pitchFamily="18" charset="0"/>
              </a:rPr>
              <a:t>The IP or Interrupt Priority Register is used to set the priority of the interrupt as High or Low. If a bit is CLEARED, the corresponding interrupt is assigned low priority and if the bit is SET, the interrupt is assigned high priority</a:t>
            </a:r>
            <a:r>
              <a:rPr lang="en-US" b="0" i="0" dirty="0">
                <a:solidFill>
                  <a:srgbClr val="34444C"/>
                </a:solidFill>
                <a:effectLst/>
                <a:latin typeface="Times New Roman" panose="02020603050405020304" pitchFamily="18" charset="0"/>
                <a:cs typeface="Times New Roman" panose="02020603050405020304" pitchFamily="18" charset="0"/>
              </a:rPr>
              <a:t>.</a:t>
            </a:r>
          </a:p>
        </p:txBody>
      </p:sp>
      <p:pic>
        <p:nvPicPr>
          <p:cNvPr id="11" name="Picture 10">
            <a:extLst>
              <a:ext uri="{FF2B5EF4-FFF2-40B4-BE49-F238E27FC236}">
                <a16:creationId xmlns:a16="http://schemas.microsoft.com/office/drawing/2014/main" id="{40EF1208-9567-42C5-B42E-7F4284141E42}"/>
              </a:ext>
            </a:extLst>
          </p:cNvPr>
          <p:cNvPicPr>
            <a:picLocks noChangeAspect="1"/>
          </p:cNvPicPr>
          <p:nvPr/>
        </p:nvPicPr>
        <p:blipFill>
          <a:blip r:embed="rId3"/>
          <a:stretch>
            <a:fillRect/>
          </a:stretch>
        </p:blipFill>
        <p:spPr>
          <a:xfrm>
            <a:off x="2941586" y="4881562"/>
            <a:ext cx="7467600" cy="165735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7599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3DA6-882C-40B7-A5DC-47BEEB36048F}"/>
              </a:ext>
            </a:extLst>
          </p:cNvPr>
          <p:cNvSpPr>
            <a:spLocks noGrp="1"/>
          </p:cNvSpPr>
          <p:nvPr>
            <p:ph type="title"/>
          </p:nvPr>
        </p:nvSpPr>
        <p:spPr>
          <a:xfrm>
            <a:off x="1193042" y="2344051"/>
            <a:ext cx="10515600" cy="1325563"/>
          </a:xfrm>
        </p:spPr>
        <p:txBody>
          <a:bodyPr/>
          <a:lstStyle/>
          <a:p>
            <a:pPr algn="ctr"/>
            <a:r>
              <a:rPr lang="en-US" b="1" dirty="0">
                <a:latin typeface="Times New Roman" panose="02020603050405020304" pitchFamily="18" charset="0"/>
                <a:cs typeface="Times New Roman" panose="02020603050405020304" pitchFamily="18" charset="0"/>
              </a:rPr>
              <a:t>Introduction to Sensor Interfacing</a:t>
            </a:r>
          </a:p>
        </p:txBody>
      </p:sp>
      <p:sp>
        <p:nvSpPr>
          <p:cNvPr id="4" name="Date Placeholder 3">
            <a:extLst>
              <a:ext uri="{FF2B5EF4-FFF2-40B4-BE49-F238E27FC236}">
                <a16:creationId xmlns:a16="http://schemas.microsoft.com/office/drawing/2014/main" id="{E841F53F-24D9-41E2-AC84-F48F33EC1752}"/>
              </a:ext>
            </a:extLst>
          </p:cNvPr>
          <p:cNvSpPr>
            <a:spLocks noGrp="1"/>
          </p:cNvSpPr>
          <p:nvPr>
            <p:ph type="dt" sz="half" idx="10"/>
          </p:nvPr>
        </p:nvSpPr>
        <p:spPr/>
        <p:txBody>
          <a:bodyPr/>
          <a:lstStyle/>
          <a:p>
            <a:fld id="{8EBEE245-D2B0-4DCF-B053-0D799A6CA9A3}" type="datetime1">
              <a:rPr lang="en-US" smtClean="0"/>
              <a:t>2/24/2022</a:t>
            </a:fld>
            <a:endParaRPr lang="en-US"/>
          </a:p>
        </p:txBody>
      </p:sp>
      <p:sp>
        <p:nvSpPr>
          <p:cNvPr id="5" name="Slide Number Placeholder 4">
            <a:extLst>
              <a:ext uri="{FF2B5EF4-FFF2-40B4-BE49-F238E27FC236}">
                <a16:creationId xmlns:a16="http://schemas.microsoft.com/office/drawing/2014/main" id="{3A8F2BB8-4719-417D-BB1B-E5274B08A172}"/>
              </a:ext>
            </a:extLst>
          </p:cNvPr>
          <p:cNvSpPr>
            <a:spLocks noGrp="1"/>
          </p:cNvSpPr>
          <p:nvPr>
            <p:ph type="sldNum" sz="quarter" idx="12"/>
          </p:nvPr>
        </p:nvSpPr>
        <p:spPr/>
        <p:txBody>
          <a:bodyPr/>
          <a:lstStyle/>
          <a:p>
            <a:fld id="{63366D9F-73C9-44CE-A971-8845CBD5657B}" type="slidenum">
              <a:rPr lang="en-US" smtClean="0"/>
              <a:t>7</a:t>
            </a:fld>
            <a:endParaRPr lang="en-US"/>
          </a:p>
        </p:txBody>
      </p:sp>
    </p:spTree>
    <p:extLst>
      <p:ext uri="{BB962C8B-B14F-4D97-AF65-F5344CB8AC3E}">
        <p14:creationId xmlns:p14="http://schemas.microsoft.com/office/powerpoint/2010/main" val="2061317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7E2E4A-537F-47E3-8FFB-52E30073FF63}"/>
              </a:ext>
            </a:extLst>
          </p:cNvPr>
          <p:cNvSpPr>
            <a:spLocks noGrp="1"/>
          </p:cNvSpPr>
          <p:nvPr>
            <p:ph sz="quarter" idx="13"/>
          </p:nvPr>
        </p:nvSpPr>
        <p:spPr>
          <a:xfrm>
            <a:off x="838200" y="824460"/>
            <a:ext cx="10439400" cy="4966740"/>
          </a:xfrm>
        </p:spPr>
        <p:txBody>
          <a:bodyPr/>
          <a:lstStyle/>
          <a:p>
            <a:pPr algn="l"/>
            <a:r>
              <a:rPr lang="en-US" b="1" i="0" dirty="0">
                <a:solidFill>
                  <a:srgbClr val="34444C"/>
                </a:solidFill>
                <a:effectLst/>
                <a:latin typeface="Open Sans" panose="020B0606030504020204" pitchFamily="34" charset="0"/>
              </a:rPr>
              <a:t>Peripheral Data Registers</a:t>
            </a:r>
          </a:p>
          <a:p>
            <a:pPr algn="l">
              <a:buFont typeface="Wingdings" panose="05000000000000000000" pitchFamily="2" charset="2"/>
              <a:buChar char="Ø"/>
            </a:pPr>
            <a:r>
              <a:rPr lang="en-US" b="1" i="0" dirty="0">
                <a:solidFill>
                  <a:srgbClr val="34444C"/>
                </a:solidFill>
                <a:effectLst/>
                <a:latin typeface="Open Sans" panose="020B0606030504020204" pitchFamily="34" charset="0"/>
              </a:rPr>
              <a:t>SBUF (Serial Data Buffer)</a:t>
            </a:r>
          </a:p>
          <a:p>
            <a:pPr algn="just">
              <a:lnSpc>
                <a:spcPct val="100000"/>
              </a:lnSpc>
            </a:pPr>
            <a:r>
              <a:rPr lang="en-US" sz="2400" b="0" i="0" dirty="0">
                <a:solidFill>
                  <a:srgbClr val="34444C"/>
                </a:solidFill>
                <a:effectLst/>
                <a:latin typeface="Times New Roman" panose="02020603050405020304" pitchFamily="18" charset="0"/>
                <a:cs typeface="Times New Roman" panose="02020603050405020304" pitchFamily="18" charset="0"/>
              </a:rPr>
              <a:t>The Serial Buffer or SBUF register is used to hold the serial data while transmission or reception</a:t>
            </a:r>
            <a:r>
              <a:rPr lang="en-US" sz="2400" b="0" i="0" dirty="0">
                <a:solidFill>
                  <a:srgbClr val="34444C"/>
                </a:solidFill>
                <a:effectLst/>
                <a:latin typeface="Open Sans" panose="020B0606030504020204" pitchFamily="34" charset="0"/>
              </a:rPr>
              <a:t>.</a:t>
            </a:r>
          </a:p>
          <a:p>
            <a:pPr marL="0" indent="0">
              <a:buNone/>
            </a:pPr>
            <a:r>
              <a:rPr lang="en-US" b="0" i="0" dirty="0">
                <a:solidFill>
                  <a:srgbClr val="000000"/>
                </a:solidFill>
                <a:effectLst/>
                <a:latin typeface="Open Sans" panose="020B0606030504020204" pitchFamily="34" charset="0"/>
              </a:rPr>
              <a:t/>
            </a:r>
            <a:br>
              <a:rPr lang="en-US" b="0" i="0" dirty="0">
                <a:solidFill>
                  <a:srgbClr val="000000"/>
                </a:solidFill>
                <a:effectLst/>
                <a:latin typeface="Open Sans" panose="020B0606030504020204" pitchFamily="34" charset="0"/>
              </a:rPr>
            </a:br>
            <a:endParaRPr lang="en-US" dirty="0"/>
          </a:p>
        </p:txBody>
      </p:sp>
      <p:sp>
        <p:nvSpPr>
          <p:cNvPr id="4" name="Date Placeholder 3">
            <a:extLst>
              <a:ext uri="{FF2B5EF4-FFF2-40B4-BE49-F238E27FC236}">
                <a16:creationId xmlns:a16="http://schemas.microsoft.com/office/drawing/2014/main" id="{DB61D50F-3F6D-4C52-AB58-9DB3B757323B}"/>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8ECF1B80-3028-424E-9ACA-E47F312AF257}"/>
              </a:ext>
            </a:extLst>
          </p:cNvPr>
          <p:cNvSpPr>
            <a:spLocks noGrp="1"/>
          </p:cNvSpPr>
          <p:nvPr>
            <p:ph type="sldNum" sz="quarter" idx="12"/>
          </p:nvPr>
        </p:nvSpPr>
        <p:spPr/>
        <p:txBody>
          <a:bodyPr/>
          <a:lstStyle/>
          <a:p>
            <a:fld id="{37E48E4C-F13E-4341-8BD6-7F02BFA6C89B}" type="slidenum">
              <a:rPr lang="en-IN" smtClean="0"/>
              <a:t>70</a:t>
            </a:fld>
            <a:endParaRPr lang="en-IN"/>
          </a:p>
        </p:txBody>
      </p:sp>
      <p:pic>
        <p:nvPicPr>
          <p:cNvPr id="7" name="Picture 6">
            <a:extLst>
              <a:ext uri="{FF2B5EF4-FFF2-40B4-BE49-F238E27FC236}">
                <a16:creationId xmlns:a16="http://schemas.microsoft.com/office/drawing/2014/main" id="{918E5373-2956-491C-BA00-8EC8B0339288}"/>
              </a:ext>
            </a:extLst>
          </p:cNvPr>
          <p:cNvPicPr>
            <a:picLocks noChangeAspect="1"/>
          </p:cNvPicPr>
          <p:nvPr/>
        </p:nvPicPr>
        <p:blipFill>
          <a:blip r:embed="rId2"/>
          <a:stretch>
            <a:fillRect/>
          </a:stretch>
        </p:blipFill>
        <p:spPr>
          <a:xfrm>
            <a:off x="2209800" y="3307830"/>
            <a:ext cx="7458075" cy="1676400"/>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826601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8F03B-0109-4564-BA77-24F0D0378655}"/>
              </a:ext>
            </a:extLst>
          </p:cNvPr>
          <p:cNvSpPr>
            <a:spLocks noGrp="1"/>
          </p:cNvSpPr>
          <p:nvPr>
            <p:ph sz="quarter" idx="13"/>
          </p:nvPr>
        </p:nvSpPr>
        <p:spPr>
          <a:xfrm>
            <a:off x="838200" y="614598"/>
            <a:ext cx="10439400" cy="5176602"/>
          </a:xfrm>
        </p:spPr>
        <p:txBody>
          <a:bodyPr/>
          <a:lstStyle/>
          <a:p>
            <a:pPr algn="l"/>
            <a:r>
              <a:rPr lang="en-US" b="1" i="0" dirty="0">
                <a:solidFill>
                  <a:srgbClr val="34444C"/>
                </a:solidFill>
                <a:effectLst/>
                <a:latin typeface="Open Sans" panose="020B0606030504020204" pitchFamily="34" charset="0"/>
              </a:rPr>
              <a:t>TL0/TH0 (Timer 0 Low/High)</a:t>
            </a:r>
          </a:p>
          <a:p>
            <a:pPr algn="l"/>
            <a:r>
              <a:rPr lang="en-US" sz="2400" b="0" i="0" dirty="0">
                <a:solidFill>
                  <a:srgbClr val="34444C"/>
                </a:solidFill>
                <a:effectLst/>
                <a:latin typeface="Times New Roman" panose="02020603050405020304" pitchFamily="18" charset="0"/>
                <a:cs typeface="Times New Roman" panose="02020603050405020304" pitchFamily="18" charset="0"/>
              </a:rPr>
              <a:t>The Timer 0 consists of two SFRs: TL0 and TH0. The TL0 is the lower byte and the TH0 is the higher byte and together they form a 16-bit Timer0 Register</a:t>
            </a:r>
            <a:r>
              <a:rPr lang="en-US" b="0" i="0" dirty="0">
                <a:solidFill>
                  <a:srgbClr val="34444C"/>
                </a:solidFill>
                <a:effectLst/>
                <a:latin typeface="Open Sans" panose="020B0606030504020204" pitchFamily="34" charset="0"/>
              </a:rPr>
              <a:t>.</a:t>
            </a:r>
          </a:p>
          <a:p>
            <a:pPr marL="0" indent="0" algn="l">
              <a:buNone/>
            </a:pPr>
            <a:endParaRPr lang="en-US" b="0" i="0" dirty="0">
              <a:solidFill>
                <a:srgbClr val="34444C"/>
              </a:solidFill>
              <a:effectLst/>
              <a:latin typeface="Open Sans" panose="020B0606030504020204" pitchFamily="34" charset="0"/>
            </a:endParaRPr>
          </a:p>
          <a:p>
            <a:endParaRPr lang="en-US" dirty="0"/>
          </a:p>
        </p:txBody>
      </p:sp>
      <p:sp>
        <p:nvSpPr>
          <p:cNvPr id="4" name="Date Placeholder 3">
            <a:extLst>
              <a:ext uri="{FF2B5EF4-FFF2-40B4-BE49-F238E27FC236}">
                <a16:creationId xmlns:a16="http://schemas.microsoft.com/office/drawing/2014/main" id="{6A1AFEAE-CA2B-4675-9CC9-D06DE2E6A4DC}"/>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7F1DD7D0-D3C8-4720-8B2D-C521E6ED44CB}"/>
              </a:ext>
            </a:extLst>
          </p:cNvPr>
          <p:cNvSpPr>
            <a:spLocks noGrp="1"/>
          </p:cNvSpPr>
          <p:nvPr>
            <p:ph type="sldNum" sz="quarter" idx="12"/>
          </p:nvPr>
        </p:nvSpPr>
        <p:spPr/>
        <p:txBody>
          <a:bodyPr/>
          <a:lstStyle/>
          <a:p>
            <a:fld id="{37E48E4C-F13E-4341-8BD6-7F02BFA6C89B}" type="slidenum">
              <a:rPr lang="en-IN" smtClean="0"/>
              <a:t>71</a:t>
            </a:fld>
            <a:endParaRPr lang="en-IN"/>
          </a:p>
        </p:txBody>
      </p:sp>
      <p:pic>
        <p:nvPicPr>
          <p:cNvPr id="7" name="Picture 6">
            <a:extLst>
              <a:ext uri="{FF2B5EF4-FFF2-40B4-BE49-F238E27FC236}">
                <a16:creationId xmlns:a16="http://schemas.microsoft.com/office/drawing/2014/main" id="{7F0BDD23-21F3-43D6-8B04-2AA0AFECB5D6}"/>
              </a:ext>
            </a:extLst>
          </p:cNvPr>
          <p:cNvPicPr>
            <a:picLocks noChangeAspect="1"/>
          </p:cNvPicPr>
          <p:nvPr/>
        </p:nvPicPr>
        <p:blipFill>
          <a:blip r:embed="rId2"/>
          <a:stretch>
            <a:fillRect/>
          </a:stretch>
        </p:blipFill>
        <p:spPr>
          <a:xfrm>
            <a:off x="2209800" y="2016723"/>
            <a:ext cx="7524750" cy="39338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56594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0771C-C03A-4AA1-8F81-491B341C72BC}"/>
              </a:ext>
            </a:extLst>
          </p:cNvPr>
          <p:cNvSpPr>
            <a:spLocks noGrp="1"/>
          </p:cNvSpPr>
          <p:nvPr>
            <p:ph sz="quarter" idx="13"/>
          </p:nvPr>
        </p:nvSpPr>
        <p:spPr>
          <a:xfrm>
            <a:off x="944380" y="734518"/>
            <a:ext cx="10333220" cy="5056681"/>
          </a:xfrm>
        </p:spPr>
        <p:txBody>
          <a:bodyPr/>
          <a:lstStyle/>
          <a:p>
            <a:pPr algn="l"/>
            <a:r>
              <a:rPr lang="en-US" b="1" i="0" dirty="0">
                <a:solidFill>
                  <a:srgbClr val="34444C"/>
                </a:solidFill>
                <a:effectLst/>
                <a:latin typeface="Open Sans" panose="020B0606030504020204" pitchFamily="34" charset="0"/>
              </a:rPr>
              <a:t>TL1/TH1 (Timer 1 Low/High)</a:t>
            </a:r>
          </a:p>
          <a:p>
            <a:pPr algn="just"/>
            <a:r>
              <a:rPr lang="en-US" sz="2400" b="0" i="0" dirty="0">
                <a:solidFill>
                  <a:srgbClr val="34444C"/>
                </a:solidFill>
                <a:effectLst/>
                <a:latin typeface="Times New Roman" panose="02020603050405020304" pitchFamily="18" charset="0"/>
                <a:cs typeface="Times New Roman" panose="02020603050405020304" pitchFamily="18" charset="0"/>
              </a:rPr>
              <a:t>The TL1 and TH1 are the lower and higher bytes of the Timer 0.</a:t>
            </a:r>
          </a:p>
          <a:p>
            <a:endParaRPr lang="en-US" dirty="0"/>
          </a:p>
        </p:txBody>
      </p:sp>
      <p:sp>
        <p:nvSpPr>
          <p:cNvPr id="4" name="Date Placeholder 3">
            <a:extLst>
              <a:ext uri="{FF2B5EF4-FFF2-40B4-BE49-F238E27FC236}">
                <a16:creationId xmlns:a16="http://schemas.microsoft.com/office/drawing/2014/main" id="{948EE2DC-1649-44B1-B3F7-274A214DF948}"/>
              </a:ext>
            </a:extLst>
          </p:cNvPr>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a:extLst>
              <a:ext uri="{FF2B5EF4-FFF2-40B4-BE49-F238E27FC236}">
                <a16:creationId xmlns:a16="http://schemas.microsoft.com/office/drawing/2014/main" id="{A1B318B7-1AF5-47AD-91F5-E5D1288AA649}"/>
              </a:ext>
            </a:extLst>
          </p:cNvPr>
          <p:cNvSpPr>
            <a:spLocks noGrp="1"/>
          </p:cNvSpPr>
          <p:nvPr>
            <p:ph type="sldNum" sz="quarter" idx="12"/>
          </p:nvPr>
        </p:nvSpPr>
        <p:spPr/>
        <p:txBody>
          <a:bodyPr/>
          <a:lstStyle/>
          <a:p>
            <a:fld id="{37E48E4C-F13E-4341-8BD6-7F02BFA6C89B}" type="slidenum">
              <a:rPr lang="en-IN" smtClean="0"/>
              <a:t>72</a:t>
            </a:fld>
            <a:endParaRPr lang="en-IN"/>
          </a:p>
        </p:txBody>
      </p:sp>
      <p:pic>
        <p:nvPicPr>
          <p:cNvPr id="7" name="Picture 6">
            <a:extLst>
              <a:ext uri="{FF2B5EF4-FFF2-40B4-BE49-F238E27FC236}">
                <a16:creationId xmlns:a16="http://schemas.microsoft.com/office/drawing/2014/main" id="{58F509F9-CBB9-4F1E-866E-D01AB96CC056}"/>
              </a:ext>
            </a:extLst>
          </p:cNvPr>
          <p:cNvPicPr>
            <a:picLocks noChangeAspect="1"/>
          </p:cNvPicPr>
          <p:nvPr/>
        </p:nvPicPr>
        <p:blipFill>
          <a:blip r:embed="rId2"/>
          <a:stretch>
            <a:fillRect/>
          </a:stretch>
        </p:blipFill>
        <p:spPr>
          <a:xfrm>
            <a:off x="2877331" y="1819274"/>
            <a:ext cx="7486650" cy="39719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39042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Pointer Register(DPH and DPL)</a:t>
            </a:r>
            <a:endParaRPr lang="en-IN" dirty="0"/>
          </a:p>
        </p:txBody>
      </p:sp>
      <p:sp>
        <p:nvSpPr>
          <p:cNvPr id="3" name="Content Placeholder 2"/>
          <p:cNvSpPr>
            <a:spLocks noGrp="1"/>
          </p:cNvSpPr>
          <p:nvPr>
            <p:ph sz="quarter" idx="13"/>
          </p:nvPr>
        </p:nvSpPr>
        <p:spPr/>
        <p:txBody>
          <a:bodyPr>
            <a:normAutofit fontScale="70000" lnSpcReduction="20000"/>
          </a:bodyPr>
          <a:lstStyle/>
          <a:p>
            <a:r>
              <a:rPr lang="en-IN" dirty="0" smtClean="0"/>
              <a:t>This is an imaginary register, and it is actually  non-existent. It is a combination of data pointer high-byte(DPH) and </a:t>
            </a:r>
            <a:r>
              <a:rPr lang="en-IN" dirty="0"/>
              <a:t>data pointer </a:t>
            </a:r>
            <a:r>
              <a:rPr lang="en-IN" dirty="0" smtClean="0"/>
              <a:t>low byte(DPL) registers. DPH and DPL are 8 bits each and can be combined or used along as well.</a:t>
            </a:r>
          </a:p>
          <a:p>
            <a:r>
              <a:rPr lang="en-IN" dirty="0" smtClean="0"/>
              <a:t>When a 16-bit data needs to be stored, data pointer(DPTR) can be used as register. Following instructions are meant for this purpose.</a:t>
            </a:r>
          </a:p>
          <a:p>
            <a:r>
              <a:rPr lang="en-IN" dirty="0"/>
              <a:t>a</a:t>
            </a:r>
            <a:r>
              <a:rPr lang="en-IN" dirty="0" smtClean="0"/>
              <a:t>. MOV DPTR, #DATA; will move the 16-bit data to DPTR.</a:t>
            </a:r>
          </a:p>
          <a:p>
            <a:r>
              <a:rPr lang="en-IN" dirty="0" smtClean="0"/>
              <a:t>b. INC DPTR; increments DPTR by 1. </a:t>
            </a:r>
          </a:p>
          <a:p>
            <a:r>
              <a:rPr lang="en-IN" dirty="0" smtClean="0"/>
              <a:t>The following instruction shows how DPH and DPL will be used by the controller.</a:t>
            </a:r>
          </a:p>
          <a:p>
            <a:r>
              <a:rPr lang="en-IN" dirty="0"/>
              <a:t>c</a:t>
            </a:r>
            <a:r>
              <a:rPr lang="en-IN" dirty="0" smtClean="0"/>
              <a:t>. MOV DPTR,#2312; After execution, DPH will have 23H and DPL will have 12H.</a:t>
            </a:r>
          </a:p>
          <a:p>
            <a:r>
              <a:rPr lang="en-IN" dirty="0" smtClean="0"/>
              <a:t>Since DPTR is a combination of DPH and DPL, it is not represented by a single address. They have their own addresses.</a:t>
            </a:r>
            <a:endParaRPr lang="en-IN" dirty="0"/>
          </a:p>
        </p:txBody>
      </p:sp>
      <p:sp>
        <p:nvSpPr>
          <p:cNvPr id="4" name="Date Placeholder 3"/>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p:cNvSpPr>
            <a:spLocks noGrp="1"/>
          </p:cNvSpPr>
          <p:nvPr>
            <p:ph type="sldNum" sz="quarter" idx="12"/>
          </p:nvPr>
        </p:nvSpPr>
        <p:spPr/>
        <p:txBody>
          <a:bodyPr/>
          <a:lstStyle/>
          <a:p>
            <a:fld id="{37E48E4C-F13E-4341-8BD6-7F02BFA6C89B}" type="slidenum">
              <a:rPr lang="en-IN" smtClean="0"/>
              <a:t>73</a:t>
            </a:fld>
            <a:endParaRPr lang="en-IN"/>
          </a:p>
        </p:txBody>
      </p:sp>
      <p:pic>
        <p:nvPicPr>
          <p:cNvPr id="6" name="Picture 5"/>
          <p:cNvPicPr>
            <a:picLocks noChangeAspect="1"/>
          </p:cNvPicPr>
          <p:nvPr/>
        </p:nvPicPr>
        <p:blipFill>
          <a:blip r:embed="rId2"/>
          <a:stretch>
            <a:fillRect/>
          </a:stretch>
        </p:blipFill>
        <p:spPr>
          <a:xfrm>
            <a:off x="5265591" y="5286036"/>
            <a:ext cx="6351152" cy="1618406"/>
          </a:xfrm>
          <a:prstGeom prst="rect">
            <a:avLst/>
          </a:prstGeom>
        </p:spPr>
      </p:pic>
      <p:pic>
        <p:nvPicPr>
          <p:cNvPr id="7" name="Picture 6">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575333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Stack Pointer, Program Counter</a:t>
            </a:r>
            <a:endParaRPr lang="en-IN" dirty="0"/>
          </a:p>
        </p:txBody>
      </p:sp>
      <p:sp>
        <p:nvSpPr>
          <p:cNvPr id="3" name="Content Placeholder 2"/>
          <p:cNvSpPr>
            <a:spLocks noGrp="1"/>
          </p:cNvSpPr>
          <p:nvPr>
            <p:ph sz="quarter" idx="13"/>
          </p:nvPr>
        </p:nvSpPr>
        <p:spPr/>
        <p:txBody>
          <a:bodyPr>
            <a:normAutofit fontScale="92500" lnSpcReduction="10000"/>
          </a:bodyPr>
          <a:lstStyle/>
          <a:p>
            <a:r>
              <a:rPr lang="en-IN" b="1" dirty="0"/>
              <a:t>Stack Pointer </a:t>
            </a:r>
            <a:r>
              <a:rPr lang="en-IN" b="1" dirty="0" smtClean="0"/>
              <a:t>(SP): </a:t>
            </a:r>
            <a:r>
              <a:rPr lang="en-IN" dirty="0" smtClean="0"/>
              <a:t>Every microcontroller has a stack area for temporary storage purposes. One can access the stack through the stack </a:t>
            </a:r>
            <a:r>
              <a:rPr lang="en-IN" dirty="0" err="1" smtClean="0"/>
              <a:t>pointer,which</a:t>
            </a:r>
            <a:r>
              <a:rPr lang="en-IN" dirty="0" smtClean="0"/>
              <a:t> is an 8-bit register and usually referred to as stack pointer register. Instructions related to stack are POP,PUSH and MOV SP, #XX where XX is the MOV SP and #XX is the address where stack pointer should point.</a:t>
            </a:r>
          </a:p>
          <a:p>
            <a:r>
              <a:rPr lang="en-IN" b="1" dirty="0"/>
              <a:t>Program </a:t>
            </a:r>
            <a:r>
              <a:rPr lang="en-IN" b="1" dirty="0" smtClean="0"/>
              <a:t>Counter: </a:t>
            </a:r>
            <a:r>
              <a:rPr lang="en-IN" dirty="0"/>
              <a:t>This is a special register. It has no address. The address of the next instruction to be executed will be kept in PC. It is one of the two 16-bit registers available in 8051. It makes the job of the processor easier to navigate.</a:t>
            </a:r>
          </a:p>
        </p:txBody>
      </p:sp>
      <p:sp>
        <p:nvSpPr>
          <p:cNvPr id="4" name="Date Placeholder 3"/>
          <p:cNvSpPr>
            <a:spLocks noGrp="1"/>
          </p:cNvSpPr>
          <p:nvPr>
            <p:ph type="dt" sz="half" idx="10"/>
          </p:nvPr>
        </p:nvSpPr>
        <p:spPr/>
        <p:txBody>
          <a:bodyPr/>
          <a:lstStyle/>
          <a:p>
            <a:fld id="{9139B526-A106-4890-9EDF-E44FD772FCA0}" type="datetime1">
              <a:rPr lang="en-US" smtClean="0"/>
              <a:t>2/24/2022</a:t>
            </a:fld>
            <a:endParaRPr lang="en-IN"/>
          </a:p>
        </p:txBody>
      </p:sp>
      <p:sp>
        <p:nvSpPr>
          <p:cNvPr id="5" name="Slide Number Placeholder 4"/>
          <p:cNvSpPr>
            <a:spLocks noGrp="1"/>
          </p:cNvSpPr>
          <p:nvPr>
            <p:ph type="sldNum" sz="quarter" idx="12"/>
          </p:nvPr>
        </p:nvSpPr>
        <p:spPr/>
        <p:txBody>
          <a:bodyPr/>
          <a:lstStyle/>
          <a:p>
            <a:fld id="{37E48E4C-F13E-4341-8BD6-7F02BFA6C89B}" type="slidenum">
              <a:rPr lang="en-IN" smtClean="0"/>
              <a:t>74</a:t>
            </a:fld>
            <a:endParaRPr lang="en-IN"/>
          </a:p>
        </p:txBody>
      </p:sp>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80019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b="1" dirty="0">
                <a:latin typeface="Times New Roman" panose="02020603050405020304" pitchFamily="18" charset="0"/>
                <a:cs typeface="Times New Roman" panose="02020603050405020304" pitchFamily="18" charset="0"/>
              </a:rPr>
              <a:t>Introduction to Sensor Interfacing</a:t>
            </a:r>
            <a:endParaRPr lang="en-US" dirty="0">
              <a:latin typeface="Sylfaen" panose="010A0502050306030303" pitchFamily="18" charset="0"/>
            </a:endParaRP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stretch>
            <a:fillRect/>
          </a:stretch>
        </p:blipFill>
        <p:spPr bwMode="auto">
          <a:xfrm>
            <a:off x="8825520" y="88219"/>
            <a:ext cx="3366480" cy="944976"/>
          </a:xfrm>
          <a:prstGeom prst="rect">
            <a:avLst/>
          </a:prstGeom>
          <a:noFill/>
        </p:spPr>
      </p:pic>
      <p:sp>
        <p:nvSpPr>
          <p:cNvPr id="3" name="Content Placeholder 2"/>
          <p:cNvSpPr>
            <a:spLocks noGrp="1"/>
          </p:cNvSpPr>
          <p:nvPr>
            <p:ph idx="1"/>
          </p:nvPr>
        </p:nvSpPr>
        <p:spPr>
          <a:xfrm>
            <a:off x="750628" y="2647670"/>
            <a:ext cx="10486896" cy="3250512"/>
          </a:xfrm>
        </p:spPr>
        <p:txBody>
          <a:bodyPr>
            <a:normAutofit/>
          </a:bodyPr>
          <a:lstStyle/>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There are numerous sensors in the world, and it is essential to have a knowledge about them for building a complete /comprehensive IoT system.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concept of IDE is used in IoT systems.</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Integrated Development Environment (IDE) is a set of software components and modules which provide the software and hardware environment for developing and prototyping.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An IDE enables the codes development on a computer, and later on enables download of the codes on the hardware platform.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IDE enables software that communicates with the Internet web server or cloud service.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Arduino IDE supports most of the available embedded boards, selection of board from the available menu is also important for proper sensor interfacing.</a:t>
            </a:r>
          </a:p>
        </p:txBody>
      </p:sp>
    </p:spTree>
    <p:extLst>
      <p:ext uri="{BB962C8B-B14F-4D97-AF65-F5344CB8AC3E}">
        <p14:creationId xmlns:p14="http://schemas.microsoft.com/office/powerpoint/2010/main" val="128266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CBFE-B1E4-434E-A7E1-C9DB2ECE726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Types of Sensors</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722D3A0-F647-4719-9559-634D3B4121E7}"/>
              </a:ext>
            </a:extLst>
          </p:cNvPr>
          <p:cNvSpPr>
            <a:spLocks noGrp="1"/>
          </p:cNvSpPr>
          <p:nvPr>
            <p:ph idx="1"/>
          </p:nvPr>
        </p:nvSpPr>
        <p:spPr>
          <a:xfrm>
            <a:off x="838200" y="1690688"/>
            <a:ext cx="10515600" cy="4486275"/>
          </a:xfrm>
        </p:spPr>
        <p:txBody>
          <a:bodyPr>
            <a:normAutofit lnSpcReduction="10000"/>
          </a:bodyPr>
          <a:lstStyle/>
          <a:p>
            <a:r>
              <a:rPr lang="en-US" dirty="0">
                <a:latin typeface="Times New Roman" panose="02020603050405020304" pitchFamily="18" charset="0"/>
                <a:cs typeface="Times New Roman" panose="02020603050405020304" pitchFamily="18" charset="0"/>
              </a:rPr>
              <a:t>Gas Sensor (MQ2/MQ05)</a:t>
            </a:r>
          </a:p>
          <a:p>
            <a:r>
              <a:rPr lang="en-US" dirty="0">
                <a:latin typeface="Times New Roman" panose="02020603050405020304" pitchFamily="18" charset="0"/>
                <a:cs typeface="Times New Roman" panose="02020603050405020304" pitchFamily="18" charset="0"/>
              </a:rPr>
              <a:t>Obstacle  sensor</a:t>
            </a:r>
          </a:p>
          <a:p>
            <a:r>
              <a:rPr lang="en-US" dirty="0">
                <a:latin typeface="Times New Roman" panose="02020603050405020304" pitchFamily="18" charset="0"/>
                <a:cs typeface="Times New Roman" panose="02020603050405020304" pitchFamily="18" charset="0"/>
              </a:rPr>
              <a:t>Heartbeat Sensor</a:t>
            </a:r>
          </a:p>
          <a:p>
            <a:r>
              <a:rPr lang="en-US" dirty="0">
                <a:latin typeface="Times New Roman" panose="02020603050405020304" pitchFamily="18" charset="0"/>
                <a:cs typeface="Times New Roman" panose="02020603050405020304" pitchFamily="18" charset="0"/>
              </a:rPr>
              <a:t>Ultrasonic Sound Sensor</a:t>
            </a:r>
          </a:p>
          <a:p>
            <a:r>
              <a:rPr lang="en-US" dirty="0">
                <a:latin typeface="Times New Roman" panose="02020603050405020304" pitchFamily="18" charset="0"/>
                <a:cs typeface="Times New Roman" panose="02020603050405020304" pitchFamily="18" charset="0"/>
              </a:rPr>
              <a:t>Gyro Sensor</a:t>
            </a:r>
          </a:p>
          <a:p>
            <a:r>
              <a:rPr lang="en-US" dirty="0">
                <a:latin typeface="Times New Roman" panose="02020603050405020304" pitchFamily="18" charset="0"/>
                <a:cs typeface="Times New Roman" panose="02020603050405020304" pitchFamily="18" charset="0"/>
              </a:rPr>
              <a:t>LDR Sensor</a:t>
            </a:r>
          </a:p>
          <a:p>
            <a:r>
              <a:rPr lang="en-US" dirty="0">
                <a:latin typeface="Times New Roman" panose="02020603050405020304" pitchFamily="18" charset="0"/>
                <a:cs typeface="Times New Roman" panose="02020603050405020304" pitchFamily="18" charset="0"/>
              </a:rPr>
              <a:t>GPS Sensor</a:t>
            </a:r>
          </a:p>
          <a:p>
            <a:r>
              <a:rPr lang="en-US" dirty="0">
                <a:latin typeface="Times New Roman" panose="02020603050405020304" pitchFamily="18" charset="0"/>
                <a:cs typeface="Times New Roman" panose="02020603050405020304" pitchFamily="18" charset="0"/>
              </a:rPr>
              <a:t>Colour Sensor</a:t>
            </a:r>
          </a:p>
          <a:p>
            <a:r>
              <a:rPr lang="en-US" dirty="0">
                <a:latin typeface="Times New Roman" panose="02020603050405020304" pitchFamily="18" charset="0"/>
                <a:cs typeface="Times New Roman" panose="02020603050405020304" pitchFamily="18" charset="0"/>
              </a:rPr>
              <a:t>pH Sensor</a:t>
            </a:r>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2" descr="Text&#10;&#10;Description automatically generated with medium confidence">
            <a:extLst>
              <a:ext uri="{FF2B5EF4-FFF2-40B4-BE49-F238E27FC236}">
                <a16:creationId xmlns:a16="http://schemas.microsoft.com/office/drawing/2014/main" id="{B8DC3776-B0CE-416D-8C00-6365A38FDDE4}"/>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525532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2009</TotalTime>
  <Words>4525</Words>
  <Application>Microsoft Office PowerPoint</Application>
  <PresentationFormat>Widescreen</PresentationFormat>
  <Paragraphs>450</Paragraphs>
  <Slides>74</Slides>
  <Notes>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74</vt:i4>
      </vt:variant>
    </vt:vector>
  </HeadingPairs>
  <TitlesOfParts>
    <vt:vector size="91" baseType="lpstr">
      <vt:lpstr>Aharoni</vt:lpstr>
      <vt:lpstr>Amasis MT Pro Black</vt:lpstr>
      <vt:lpstr>arial</vt:lpstr>
      <vt:lpstr>arial</vt:lpstr>
      <vt:lpstr>Calibri</vt:lpstr>
      <vt:lpstr>Calibri Light</vt:lpstr>
      <vt:lpstr>Gautami</vt:lpstr>
      <vt:lpstr>inherit</vt:lpstr>
      <vt:lpstr>Open Sans</vt:lpstr>
      <vt:lpstr>Roboto</vt:lpstr>
      <vt:lpstr>Sylfaen</vt:lpstr>
      <vt:lpstr>Tauri</vt:lpstr>
      <vt:lpstr>Times New Roman</vt:lpstr>
      <vt:lpstr>Wingdings</vt:lpstr>
      <vt:lpstr>Office Theme</vt:lpstr>
      <vt:lpstr>1_Office Theme</vt:lpstr>
      <vt:lpstr>2_Office Theme</vt:lpstr>
      <vt:lpstr>Topic for the class:INTRODUCTION Sensors Unit II : Introduction to Sensors, Microcontrollers, and Their Interfacing </vt:lpstr>
      <vt:lpstr>Unit-2</vt:lpstr>
      <vt:lpstr>Introduction to Sensors</vt:lpstr>
      <vt:lpstr>PowerPoint Presentation</vt:lpstr>
      <vt:lpstr>What is a Sensor?</vt:lpstr>
      <vt:lpstr>Classification of sensors:</vt:lpstr>
      <vt:lpstr>Introduction to Sensor Interfacing</vt:lpstr>
      <vt:lpstr>Introduction to Sensor Interfacing</vt:lpstr>
      <vt:lpstr>Types of Sensors </vt:lpstr>
      <vt:lpstr>Gas sensor – MQ-02/05</vt:lpstr>
      <vt:lpstr>PowerPoint Presentation</vt:lpstr>
      <vt:lpstr> pin details AND CONNECTION DIAGRAM</vt:lpstr>
      <vt:lpstr>Connection Diagram of NodeMCU to MQ-02 sensor</vt:lpstr>
      <vt:lpstr>Code to Interface A0 of NodeMCU with MQ-02 </vt:lpstr>
      <vt:lpstr>MQ05 Working</vt:lpstr>
      <vt:lpstr>MQ05 Sensor to NODEMCU</vt:lpstr>
      <vt:lpstr>Obstacle Sensor:</vt:lpstr>
      <vt:lpstr>PowerPoint Presentation</vt:lpstr>
      <vt:lpstr>HeartBeat Sensor</vt:lpstr>
      <vt:lpstr>Usage and measurement of BPM using sensor</vt:lpstr>
      <vt:lpstr>Topic for the class:INTRODUCTION Sensors Unit II : Introduction to Sensors, Microcontrollers, and Their Interfacing Date &amp; Time:17.02.2022 @11:00 to 11:50AM</vt:lpstr>
      <vt:lpstr>Ultrasonic Sound Sensor(&gt;20KHz)</vt:lpstr>
      <vt:lpstr>Ultrasonic sensor interface</vt:lpstr>
      <vt:lpstr>Working of an ultrasonic sensor in real time</vt:lpstr>
      <vt:lpstr>Applications of Ultrasonic Sensors </vt:lpstr>
      <vt:lpstr>Gyro Sensor</vt:lpstr>
      <vt:lpstr>Working of a Gyro sensor</vt:lpstr>
      <vt:lpstr>Applications of Gyroscope </vt:lpstr>
      <vt:lpstr>LDR Sensor:</vt:lpstr>
      <vt:lpstr>PowerPoint Presentation</vt:lpstr>
      <vt:lpstr>PowerPoint Presentation</vt:lpstr>
      <vt:lpstr>Working of LDR:</vt:lpstr>
      <vt:lpstr>Typical Applications of LDRs:</vt:lpstr>
      <vt:lpstr>GPS Sensor</vt:lpstr>
      <vt:lpstr>Scheme for live tracking of vehicle</vt:lpstr>
      <vt:lpstr>Colour Sensor:</vt:lpstr>
      <vt:lpstr>PowerPoint Presentation</vt:lpstr>
      <vt:lpstr>Pin configuration</vt:lpstr>
      <vt:lpstr>Connection diagram for Colour Sensor</vt:lpstr>
      <vt:lpstr>pH sensor:</vt:lpstr>
      <vt:lpstr>Determining the pH value using pH sensor</vt:lpstr>
      <vt:lpstr>Flow representation for Controlling Sensors through Webpages</vt:lpstr>
      <vt:lpstr>Flow representation for Controlling Sensors through Webpages</vt:lpstr>
      <vt:lpstr>Controlling Sensors through Webpages</vt:lpstr>
      <vt:lpstr>Controlling LED with a Webpage</vt:lpstr>
      <vt:lpstr>PowerPoint Presentation</vt:lpstr>
      <vt:lpstr>MICROCONTROLLER</vt:lpstr>
      <vt:lpstr>8051:Architectural layout</vt:lpstr>
      <vt:lpstr>Features supported by 8051:</vt:lpstr>
      <vt:lpstr>Specifications of 8051 microcontroller &amp; its family </vt:lpstr>
      <vt:lpstr>PowerPoint Presentation</vt:lpstr>
      <vt:lpstr>Data Memory</vt:lpstr>
      <vt:lpstr>Data Memory</vt:lpstr>
      <vt:lpstr>PowerPoint Presentation</vt:lpstr>
      <vt:lpstr>Registers used in 8051 Microcontroller </vt:lpstr>
      <vt:lpstr>Types of Registers </vt:lpstr>
      <vt:lpstr>General Purpose Registers </vt:lpstr>
      <vt:lpstr>Banks and Registers </vt:lpstr>
      <vt:lpstr>PSW (Program Status Word) Register </vt:lpstr>
      <vt:lpstr>PowerPoint Presentation</vt:lpstr>
      <vt:lpstr>PowerPoint Presentation</vt:lpstr>
      <vt:lpstr>PowerPoint Presentation</vt:lpstr>
      <vt:lpstr>Special Function Registers (SFR)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Pointer Register(DPH and DPL)</vt:lpstr>
      <vt:lpstr>Stack Pointer, Program Counter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Shriram K V</dc:creator>
  <cp:lastModifiedBy>M S The Monarch</cp:lastModifiedBy>
  <cp:revision>128</cp:revision>
  <dcterms:created xsi:type="dcterms:W3CDTF">2018-03-30T04:19:52Z</dcterms:created>
  <dcterms:modified xsi:type="dcterms:W3CDTF">2022-02-24T04:53:32Z</dcterms:modified>
</cp:coreProperties>
</file>